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Lst>
  <p:notesMasterIdLst>
    <p:notesMasterId r:id="rId40"/>
  </p:notesMasterIdLst>
  <p:sldIdLst>
    <p:sldId id="256" r:id="rId5"/>
    <p:sldId id="291" r:id="rId6"/>
    <p:sldId id="259" r:id="rId7"/>
    <p:sldId id="260" r:id="rId8"/>
    <p:sldId id="262" r:id="rId9"/>
    <p:sldId id="263" r:id="rId10"/>
    <p:sldId id="266" r:id="rId11"/>
    <p:sldId id="294" r:id="rId12"/>
    <p:sldId id="267" r:id="rId13"/>
    <p:sldId id="269" r:id="rId14"/>
    <p:sldId id="270" r:id="rId15"/>
    <p:sldId id="290" r:id="rId16"/>
    <p:sldId id="271" r:id="rId17"/>
    <p:sldId id="275" r:id="rId18"/>
    <p:sldId id="276" r:id="rId19"/>
    <p:sldId id="277" r:id="rId20"/>
    <p:sldId id="278" r:id="rId21"/>
    <p:sldId id="279" r:id="rId22"/>
    <p:sldId id="280" r:id="rId23"/>
    <p:sldId id="281" r:id="rId24"/>
    <p:sldId id="282" r:id="rId25"/>
    <p:sldId id="283" r:id="rId26"/>
    <p:sldId id="284" r:id="rId27"/>
    <p:sldId id="285" r:id="rId28"/>
    <p:sldId id="295" r:id="rId29"/>
    <p:sldId id="296" r:id="rId30"/>
    <p:sldId id="297" r:id="rId31"/>
    <p:sldId id="298" r:id="rId32"/>
    <p:sldId id="299" r:id="rId33"/>
    <p:sldId id="286" r:id="rId34"/>
    <p:sldId id="289" r:id="rId35"/>
    <p:sldId id="292" r:id="rId36"/>
    <p:sldId id="293" r:id="rId37"/>
    <p:sldId id="287" r:id="rId38"/>
    <p:sldId id="288"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17B763-CE2E-48DD-8B28-28A066F7B325}" type="datetimeFigureOut">
              <a:rPr lang="tr-TR" smtClean="0"/>
              <a:t>21.02.2020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3C1979-002F-455F-9204-56C477AD08D5}" type="slidenum">
              <a:rPr lang="tr-TR" smtClean="0"/>
              <a:t>‹#›</a:t>
            </a:fld>
            <a:endParaRPr lang="tr-TR"/>
          </a:p>
        </p:txBody>
      </p:sp>
    </p:spTree>
    <p:extLst>
      <p:ext uri="{BB962C8B-B14F-4D97-AF65-F5344CB8AC3E}">
        <p14:creationId xmlns:p14="http://schemas.microsoft.com/office/powerpoint/2010/main" val="945632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3930D9C-A5FB-4997-8E49-972F94AF3504}" type="slidenum">
              <a:rPr lang="tr-TR" smtClean="0">
                <a:solidFill>
                  <a:prstClr val="black"/>
                </a:solidFill>
              </a:rPr>
              <a:pPr/>
              <a:t>14</a:t>
            </a:fld>
            <a:endParaRPr lang="tr-T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99869486"/>
      </p:ext>
    </p:extLst>
  </p:cSld>
  <p:clrMapOvr>
    <a:masterClrMapping/>
  </p:clrMapOvr>
  <p:transition spd="med">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51348634"/>
      </p:ext>
    </p:extLst>
  </p:cSld>
  <p:clrMapOvr>
    <a:masterClrMapping/>
  </p:clrMapOvr>
  <p:transition spd="med">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70002718"/>
      </p:ext>
    </p:extLst>
  </p:cSld>
  <p:clrMapOvr>
    <a:masterClrMapping/>
  </p:clrMapOvr>
  <p:transition spd="med">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82865318"/>
      </p:ext>
    </p:extLst>
  </p:cSld>
  <p:clrMapOvr>
    <a:masterClrMapping/>
  </p:clrMapOvr>
  <p:transition spd="med">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67793316"/>
      </p:ext>
    </p:extLst>
  </p:cSld>
  <p:clrMapOvr>
    <a:masterClrMapping/>
  </p:clrMapOvr>
  <p:transition spd="med">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73370840"/>
      </p:ext>
    </p:extLst>
  </p:cSld>
  <p:clrMapOvr>
    <a:masterClrMapping/>
  </p:clrMapOvr>
  <p:transition spd="med">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06756195"/>
      </p:ext>
    </p:extLst>
  </p:cSld>
  <p:clrMapOvr>
    <a:masterClrMapping/>
  </p:clrMapOvr>
  <p:transition spd="med">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35944241"/>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42080073"/>
      </p:ext>
    </p:extLst>
  </p:cSld>
  <p:clrMapOvr>
    <a:masterClrMapping/>
  </p:clrMapOvr>
  <p:transition spd="med">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48004337"/>
      </p:ext>
    </p:extLst>
  </p:cSld>
  <p:clrMapOvr>
    <a:masterClrMapping/>
  </p:clrMapOvr>
  <p:transition spd="med">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80329931"/>
      </p:ext>
    </p:extLst>
  </p:cSld>
  <p:clrMapOvr>
    <a:masterClrMapping/>
  </p:clrMapOvr>
  <p:transition spd="med">
    <p:wipe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63825702"/>
      </p:ext>
    </p:extLst>
  </p:cSld>
  <p:clrMapOvr>
    <a:masterClrMapping/>
  </p:clrMapOvr>
  <p:transition spd="med">
    <p:wipe dir="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39841255"/>
      </p:ext>
    </p:extLst>
  </p:cSld>
  <p:clrMapOvr>
    <a:masterClrMapping/>
  </p:clrMapOvr>
  <p:transition spd="med">
    <p:wipe dir="d"/>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91596739"/>
      </p:ext>
    </p:extLst>
  </p:cSld>
  <p:clrMapOvr>
    <a:masterClrMapping/>
  </p:clrMapOvr>
  <p:transition spd="med">
    <p:wipe dir="d"/>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52687259"/>
      </p:ext>
    </p:extLst>
  </p:cSld>
  <p:clrMapOvr>
    <a:masterClrMapping/>
  </p:clrMapOvr>
  <p:transition spd="med">
    <p:wipe dir="d"/>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4381820"/>
      </p:ext>
    </p:extLst>
  </p:cSld>
  <p:clrMapOvr>
    <a:masterClrMapping/>
  </p:clrMapOvr>
  <p:transition spd="med">
    <p:wipe dir="d"/>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0832321"/>
      </p:ext>
    </p:extLst>
  </p:cSld>
  <p:clrMapOvr>
    <a:masterClrMapping/>
  </p:clrMapOvr>
  <p:transition spd="med">
    <p:wipe dir="d"/>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4959004"/>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49969847"/>
      </p:ext>
    </p:extLst>
  </p:cSld>
  <p:clrMapOvr>
    <a:masterClrMapping/>
  </p:clrMapOvr>
  <p:transition spd="med">
    <p:wipe dir="d"/>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33449296"/>
      </p:ext>
    </p:extLst>
  </p:cSld>
  <p:clrMapOvr>
    <a:masterClrMapping/>
  </p:clrMapOvr>
  <p:transition spd="med">
    <p:wipe dir="d"/>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97079811"/>
      </p:ext>
    </p:extLst>
  </p:cSld>
  <p:clrMapOvr>
    <a:masterClrMapping/>
  </p:clrMapOvr>
  <p:transition spd="med">
    <p:wipe dir="d"/>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52361339"/>
      </p:ext>
    </p:extLst>
  </p:cSld>
  <p:clrMapOvr>
    <a:masterClrMapping/>
  </p:clrMapOvr>
  <p:transition spd="med">
    <p:wipe dir="d"/>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91687033"/>
      </p:ext>
    </p:extLst>
  </p:cSld>
  <p:clrMapOvr>
    <a:masterClrMapping/>
  </p:clrMapOvr>
  <p:transition spd="med">
    <p:wipe dir="d"/>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0916260"/>
      </p:ext>
    </p:extLst>
  </p:cSld>
  <p:clrMapOvr>
    <a:masterClrMapping/>
  </p:clrMapOvr>
  <p:transition spd="med">
    <p:wipe dir="d"/>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044746"/>
      </p:ext>
    </p:extLst>
  </p:cSld>
  <p:clrMapOvr>
    <a:masterClrMapping/>
  </p:clrMapOvr>
  <p:transition spd="med">
    <p:wipe dir="d"/>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74740893"/>
      </p:ext>
    </p:extLst>
  </p:cSld>
  <p:clrMapOvr>
    <a:masterClrMapping/>
  </p:clrMapOvr>
  <p:transition spd="med">
    <p:wipe dir="d"/>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23417536"/>
      </p:ext>
    </p:extLst>
  </p:cSld>
  <p:clrMapOvr>
    <a:masterClrMapping/>
  </p:clrMapOvr>
  <p:transition spd="med">
    <p:wipe dir="d"/>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37995151"/>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20154919"/>
      </p:ext>
    </p:extLst>
  </p:cSld>
  <p:clrMapOvr>
    <a:masterClrMapping/>
  </p:clrMapOvr>
  <p:transition spd="med">
    <p:wipe dir="d"/>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77650577"/>
      </p:ext>
    </p:extLst>
  </p:cSld>
  <p:clrMapOvr>
    <a:masterClrMapping/>
  </p:clrMapOvr>
  <p:transition spd="med">
    <p:wipe dir="d"/>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03962476"/>
      </p:ext>
    </p:extLst>
  </p:cSld>
  <p:clrMapOvr>
    <a:masterClrMapping/>
  </p:clrMapOvr>
  <p:transition spd="med">
    <p:wipe dir="d"/>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60054873"/>
      </p:ext>
    </p:extLst>
  </p:cSld>
  <p:clrMapOvr>
    <a:masterClrMapping/>
  </p:clrMapOvr>
  <p:transition spd="med">
    <p:wipe dir="d"/>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10697222"/>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1C3AE62-A5FC-4EF6-B0C0-AC98A0D32E7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4A6AACB-F581-41DA-9CF9-2E3A8963250B}" type="datetimeFigureOut">
              <a:rPr lang="tr-TR" smtClean="0"/>
              <a:pPr/>
              <a:t>21.02.2020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11C3AE62-A5FC-4EF6-B0C0-AC98A0D32E70}"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A6AACB-F581-41DA-9CF9-2E3A8963250B}" type="datetimeFigureOut">
              <a:rPr lang="tr-TR" smtClean="0"/>
              <a:pPr/>
              <a:t>21.02.2020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C3AE62-A5FC-4EF6-B0C0-AC98A0D32E70}"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875224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521907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solidFill>
                  <a:prstClr val="black">
                    <a:tint val="75000"/>
                  </a:prstClr>
                </a:solidFill>
              </a:rPr>
              <a:pPr/>
              <a:t>21.02.2020</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6599692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8.jpeg"/><Relationship Id="rId4" Type="http://schemas.openxmlformats.org/officeDocument/2006/relationships/hyperlink" Target="http://www.google.com.tr/url?sa=i&amp;rct=j&amp;q=&amp;esrc=s&amp;frm=1&amp;source=images&amp;cd=&amp;cad=rja&amp;docid=QfZZcy2jQ3d3UM&amp;tbnid=LuNTEduAtbQSxM:&amp;ved=0CAUQjRw&amp;url=http://www.okubil.com/osym-puan-hesaplama-sistemi-degisti-yeni-lys-puan-hesaplama-sistemi-nasil-olacak-12503.html&amp;ei=59pDUuH1I4jFtQaLmoGwAg&amp;bvm=bv.53217764,d.Yms&amp;psig=AFQjCNEsf_aT9PtMJE4FRYWdY3t6lHNPcg&amp;ust=1380263994047014"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eg"/><Relationship Id="rId1" Type="http://schemas.openxmlformats.org/officeDocument/2006/relationships/slideLayout" Target="../slideLayouts/slideLayout23.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m.tr/url?sa=i&amp;rct=j&amp;q=&amp;esrc=s&amp;frm=1&amp;source=images&amp;cd=&amp;cad=rja&amp;docid=COB7C_FWGNObbM&amp;tbnid=cJejkAY0w0EXcM:&amp;ved=0CAUQjRw&amp;url=http://mebk12.meb.gov.tr/meb_iys_dosyalar/21/03/142290/icerikler/sinavsiz-gecis-rehberi_210690.html&amp;ei=jN9DUsX-O8XJswbrzoAY&amp;psig=AFQjCNHGlhhbZ5MM-LcftKXG0SM0C6m-zQ&amp;ust=1380266147368804" TargetMode="Externa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r/url?sa=i&amp;rct=j&amp;q=&amp;esrc=s&amp;frm=1&amp;source=images&amp;cd=&amp;cad=rja&amp;docid=2FK2Zw-M6eeJXM&amp;tbnid=yVAr2rRcIh91yM:&amp;ved=0CAUQjRw&amp;url=http://www.sorubankamiz.net/2013-lys-basvurulari-uzatilacak-mi/&amp;ei=W-tDUtXiLcWGswa64oGADA&amp;bvm=bv.53217764,d.Yms&amp;psig=AFQjCNGG-xGNVMIdpG_1K8JRnVZT8K5otQ&amp;ust=1380269263307422" TargetMode="Externa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99592" y="764704"/>
            <a:ext cx="7406640" cy="792088"/>
          </a:xfrm>
        </p:spPr>
        <p:txBody>
          <a:bodyPr>
            <a:noAutofit/>
          </a:bodyPr>
          <a:lstStyle/>
          <a:p>
            <a:pPr algn="ctr"/>
            <a:r>
              <a:rPr lang="tr-TR" sz="4400" dirty="0" smtClean="0">
                <a:solidFill>
                  <a:srgbClr val="FFFF00"/>
                </a:solidFill>
                <a:latin typeface="Comic Sans MS" pitchFamily="66" charset="0"/>
              </a:rPr>
              <a:t>Yükseköğretim Kurumları Sınavı</a:t>
            </a:r>
            <a:endParaRPr lang="tr-TR" sz="4400" dirty="0">
              <a:solidFill>
                <a:srgbClr val="FFFF00"/>
              </a:solidFill>
              <a:latin typeface="Comic Sans MS" pitchFamily="66" charset="0"/>
            </a:endParaRPr>
          </a:p>
        </p:txBody>
      </p:sp>
      <p:pic>
        <p:nvPicPr>
          <p:cNvPr id="1026" name="Picture 2" descr="C:\Users\hadre\Desktop\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032" y="1772816"/>
            <a:ext cx="7143750" cy="4000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548680"/>
            <a:ext cx="7427168" cy="648072"/>
          </a:xfrm>
        </p:spPr>
        <p:txBody>
          <a:bodyPr>
            <a:normAutofit/>
          </a:bodyPr>
          <a:lstStyle/>
          <a:p>
            <a:r>
              <a:rPr lang="tr-TR" sz="3600" b="1" dirty="0" smtClean="0">
                <a:solidFill>
                  <a:srgbClr val="FF0000"/>
                </a:solidFill>
              </a:rPr>
              <a:t>Yerleştirme</a:t>
            </a:r>
            <a:endParaRPr lang="tr-TR" sz="3600" dirty="0">
              <a:solidFill>
                <a:srgbClr val="FF0000"/>
              </a:solidFill>
            </a:endParaRPr>
          </a:p>
        </p:txBody>
      </p:sp>
      <p:sp>
        <p:nvSpPr>
          <p:cNvPr id="3" name="2 İçerik Yer Tutucusu"/>
          <p:cNvSpPr>
            <a:spLocks noGrp="1"/>
          </p:cNvSpPr>
          <p:nvPr>
            <p:ph idx="1"/>
          </p:nvPr>
        </p:nvSpPr>
        <p:spPr/>
        <p:txBody>
          <a:bodyPr>
            <a:normAutofit/>
          </a:bodyPr>
          <a:lstStyle/>
          <a:p>
            <a:r>
              <a:rPr lang="tr-TR" sz="2400" dirty="0" err="1" smtClean="0"/>
              <a:t>Önlisans</a:t>
            </a:r>
            <a:r>
              <a:rPr lang="tr-TR" sz="2400" dirty="0" smtClean="0"/>
              <a:t> programlarında; Temel Yeterlilik Testi Puanı esas alınmakta</a:t>
            </a:r>
            <a:r>
              <a:rPr lang="tr-TR" sz="2400" dirty="0" smtClean="0">
                <a:solidFill>
                  <a:srgbClr val="FF0000"/>
                </a:solidFill>
              </a:rPr>
              <a:t>,(en az 150 puan)</a:t>
            </a:r>
          </a:p>
          <a:p>
            <a:endParaRPr lang="tr-TR" sz="2400" dirty="0" smtClean="0"/>
          </a:p>
          <a:p>
            <a:r>
              <a:rPr lang="tr-TR" sz="2400" dirty="0" smtClean="0">
                <a:solidFill>
                  <a:srgbClr val="FF0000"/>
                </a:solidFill>
              </a:rPr>
              <a:t>Lisans programlarında </a:t>
            </a:r>
            <a:r>
              <a:rPr lang="tr-TR" sz="2400" dirty="0" smtClean="0"/>
              <a:t>ise; Dört puan türü (Sözel, Sayısal, Eşit Ağırlık, Dil) esas alınmaktadır. </a:t>
            </a:r>
            <a:r>
              <a:rPr lang="tr-TR" sz="2400" dirty="0" smtClean="0">
                <a:solidFill>
                  <a:srgbClr val="FF0000"/>
                </a:solidFill>
              </a:rPr>
              <a:t>Lisans</a:t>
            </a:r>
            <a:r>
              <a:rPr lang="tr-TR" sz="2400" dirty="0" smtClean="0"/>
              <a:t> programlarına yerleşmek için ilgili puan türünde en az </a:t>
            </a:r>
            <a:r>
              <a:rPr lang="tr-TR" sz="2400" dirty="0" smtClean="0">
                <a:solidFill>
                  <a:srgbClr val="FF0000"/>
                </a:solidFill>
              </a:rPr>
              <a:t>180 puan ve üzeri </a:t>
            </a:r>
            <a:r>
              <a:rPr lang="tr-TR" sz="2400" dirty="0" smtClean="0"/>
              <a:t>alınması gerekir</a:t>
            </a:r>
            <a:r>
              <a:rPr lang="tr-TR" sz="2400" dirty="0" smtClean="0"/>
              <a:t>.</a:t>
            </a:r>
          </a:p>
          <a:p>
            <a:pPr marL="0" indent="0">
              <a:buNone/>
            </a:pPr>
            <a:r>
              <a:rPr lang="tr-TR" sz="2200" b="1" dirty="0" smtClean="0">
                <a:solidFill>
                  <a:srgbClr val="FF0000"/>
                </a:solidFill>
              </a:rPr>
              <a:t>(TYT 150 için)</a:t>
            </a:r>
            <a:r>
              <a:rPr lang="tr-TR" sz="2200" dirty="0" smtClean="0"/>
              <a:t>Matematik=5 </a:t>
            </a:r>
            <a:r>
              <a:rPr lang="tr-TR" sz="2200" dirty="0" smtClean="0"/>
              <a:t>Türkçe=5 Sosyal=2,5 Fen=2,5 ham </a:t>
            </a:r>
            <a:r>
              <a:rPr lang="tr-TR" sz="2200" dirty="0" err="1" smtClean="0"/>
              <a:t>pu</a:t>
            </a:r>
            <a:r>
              <a:rPr lang="tr-TR" sz="2200" dirty="0" smtClean="0"/>
              <a:t>. </a:t>
            </a:r>
            <a:r>
              <a:rPr lang="tr-TR" sz="2200" b="1" dirty="0" smtClean="0">
                <a:solidFill>
                  <a:srgbClr val="FF0000"/>
                </a:solidFill>
              </a:rPr>
              <a:t>(AYT 180 için)</a:t>
            </a:r>
            <a:r>
              <a:rPr lang="tr-TR" sz="2200" dirty="0" smtClean="0"/>
              <a:t>soru sayısını %20 oranında ham puan alma (80 soruda 16 soru)</a:t>
            </a:r>
            <a:endParaRPr lang="tr-TR" sz="2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36680"/>
          </a:xfrm>
        </p:spPr>
        <p:txBody>
          <a:bodyPr>
            <a:normAutofit fontScale="90000"/>
          </a:bodyPr>
          <a:lstStyle/>
          <a:p>
            <a:r>
              <a:rPr lang="tr-TR" b="1" dirty="0" smtClean="0">
                <a:solidFill>
                  <a:srgbClr val="FF0000"/>
                </a:solidFill>
              </a:rPr>
              <a:t>Yerleştirme</a:t>
            </a:r>
            <a:endParaRPr lang="tr-TR" dirty="0">
              <a:solidFill>
                <a:srgbClr val="FF0000"/>
              </a:solidFill>
            </a:endParaRPr>
          </a:p>
        </p:txBody>
      </p:sp>
      <p:sp>
        <p:nvSpPr>
          <p:cNvPr id="3" name="2 İçerik Yer Tutucusu"/>
          <p:cNvSpPr>
            <a:spLocks noGrp="1"/>
          </p:cNvSpPr>
          <p:nvPr>
            <p:ph idx="1"/>
          </p:nvPr>
        </p:nvSpPr>
        <p:spPr>
          <a:xfrm>
            <a:off x="357158" y="1844824"/>
            <a:ext cx="7786742" cy="4320480"/>
          </a:xfrm>
        </p:spPr>
        <p:txBody>
          <a:bodyPr>
            <a:normAutofit/>
          </a:bodyPr>
          <a:lstStyle/>
          <a:p>
            <a:r>
              <a:rPr lang="tr-TR" sz="2000" b="1" dirty="0" smtClean="0">
                <a:solidFill>
                  <a:srgbClr val="FF0000"/>
                </a:solidFill>
              </a:rPr>
              <a:t>SÖZ</a:t>
            </a:r>
            <a:r>
              <a:rPr lang="tr-TR" sz="2000" dirty="0" smtClean="0"/>
              <a:t>: [Temel Yeterlilikler Testi (%40)] + [Sözel Test (%60)]</a:t>
            </a:r>
          </a:p>
          <a:p>
            <a:r>
              <a:rPr lang="en-US" sz="2000" b="1" dirty="0" smtClean="0">
                <a:solidFill>
                  <a:srgbClr val="FF0000"/>
                </a:solidFill>
              </a:rPr>
              <a:t>SAY</a:t>
            </a:r>
            <a:r>
              <a:rPr lang="en-US" sz="2000" dirty="0" smtClean="0"/>
              <a:t>: [</a:t>
            </a:r>
            <a:r>
              <a:rPr lang="tr-TR" sz="2000" dirty="0" smtClean="0"/>
              <a:t>Temel Yeterlilikler Testi (%40)] + [Sayısal Test </a:t>
            </a:r>
            <a:r>
              <a:rPr lang="en-US" sz="2000" dirty="0" smtClean="0"/>
              <a:t>(%60)]</a:t>
            </a:r>
          </a:p>
          <a:p>
            <a:r>
              <a:rPr lang="tr-TR" sz="2000" b="1" dirty="0" smtClean="0">
                <a:solidFill>
                  <a:srgbClr val="FF0000"/>
                </a:solidFill>
              </a:rPr>
              <a:t>EA: </a:t>
            </a:r>
            <a:r>
              <a:rPr lang="tr-TR" sz="2000" dirty="0" smtClean="0"/>
              <a:t>[Temel Yeterlilikler Testi (%40)] + [Eşit Ağırlık Testi (%60)]</a:t>
            </a:r>
          </a:p>
          <a:p>
            <a:r>
              <a:rPr lang="tr-TR" sz="2000" b="1" dirty="0" smtClean="0">
                <a:solidFill>
                  <a:srgbClr val="FF0000"/>
                </a:solidFill>
              </a:rPr>
              <a:t>DİL: </a:t>
            </a:r>
            <a:r>
              <a:rPr lang="tr-TR" sz="2000" dirty="0" smtClean="0"/>
              <a:t>[Temel Yeterlilikler Testi (%40)] + [Yabancı Dil Testi (%60)]</a:t>
            </a:r>
          </a:p>
          <a:p>
            <a:pPr marL="0" indent="0">
              <a:buNone/>
            </a:pPr>
            <a:endParaRPr lang="tr-TR" sz="2000" dirty="0" smtClean="0"/>
          </a:p>
          <a:p>
            <a:r>
              <a:rPr lang="tr-TR" sz="2000" b="1" dirty="0" smtClean="0"/>
              <a:t> </a:t>
            </a:r>
            <a:r>
              <a:rPr lang="tr-TR" sz="2000" b="1" u="sng" dirty="0" smtClean="0">
                <a:solidFill>
                  <a:srgbClr val="FF0000"/>
                </a:solidFill>
              </a:rPr>
              <a:t>(Dil sınavında 80 soru olacaktır</a:t>
            </a:r>
            <a:r>
              <a:rPr lang="tr-TR" sz="2000" b="1" u="sng" dirty="0" smtClean="0">
                <a:solidFill>
                  <a:srgbClr val="FF0000"/>
                </a:solidFill>
              </a:rPr>
              <a:t>)</a:t>
            </a:r>
          </a:p>
          <a:p>
            <a:pPr marL="0" indent="0">
              <a:buNone/>
            </a:pPr>
            <a:endParaRPr lang="tr-TR" sz="2000" b="1" u="sng" dirty="0" smtClean="0">
              <a:solidFill>
                <a:srgbClr val="FF0000"/>
              </a:solidFill>
            </a:endParaRPr>
          </a:p>
          <a:p>
            <a:r>
              <a:rPr lang="tr-TR" sz="2000" b="1" u="sng" dirty="0"/>
              <a:t>YDT, Almanca, Arapça, Fransızca, İngilizce ve Rusça dillerinde yapılacaktır. Her dil için ayrı soru kitapçığı bulunacaktır.</a:t>
            </a:r>
          </a:p>
          <a:p>
            <a:r>
              <a:rPr lang="tr-TR" sz="2000" b="1" u="sng" dirty="0"/>
              <a:t>Sınavda adaya, başvuruda bildirdiği yabancı dile ait soru kitapçığı verilecektir.</a:t>
            </a:r>
            <a:endParaRPr lang="tr-TR" sz="2000" b="1" u="sng" dirty="0" smtClean="0"/>
          </a:p>
          <a:p>
            <a:pPr marL="0" indent="0">
              <a:buNone/>
            </a:pPr>
            <a:endParaRPr lang="tr-T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t>
            </a:r>
            <a:br>
              <a:rPr lang="tr-TR" dirty="0" smtClean="0"/>
            </a:br>
            <a:endParaRPr lang="tr-TR" dirty="0"/>
          </a:p>
        </p:txBody>
      </p:sp>
      <p:sp>
        <p:nvSpPr>
          <p:cNvPr id="3" name="İçerik Yer Tutucusu 2"/>
          <p:cNvSpPr>
            <a:spLocks noGrp="1"/>
          </p:cNvSpPr>
          <p:nvPr>
            <p:ph idx="1"/>
          </p:nvPr>
        </p:nvSpPr>
        <p:spPr>
          <a:xfrm>
            <a:off x="457200" y="1124744"/>
            <a:ext cx="8229600" cy="5199856"/>
          </a:xfrm>
        </p:spPr>
        <p:txBody>
          <a:bodyPr>
            <a:normAutofit fontScale="85000" lnSpcReduction="20000"/>
          </a:bodyPr>
          <a:lstStyle/>
          <a:p>
            <a:pPr marL="0" indent="0" algn="ctr">
              <a:buNone/>
            </a:pPr>
            <a:r>
              <a:rPr lang="tr-TR" sz="2800" b="1" dirty="0">
                <a:solidFill>
                  <a:srgbClr val="FF0000"/>
                </a:solidFill>
              </a:rPr>
              <a:t>Belli programlar için getirilen başarı sıralaması şartına devam </a:t>
            </a:r>
            <a:r>
              <a:rPr lang="tr-TR" sz="2800" b="1" dirty="0" smtClean="0">
                <a:solidFill>
                  <a:srgbClr val="FF0000"/>
                </a:solidFill>
              </a:rPr>
              <a:t>edilecektir:</a:t>
            </a:r>
          </a:p>
          <a:p>
            <a:r>
              <a:rPr lang="tr-TR" sz="2800" b="1" dirty="0" smtClean="0">
                <a:solidFill>
                  <a:srgbClr val="FF0000"/>
                </a:solidFill>
              </a:rPr>
              <a:t>Tıp</a:t>
            </a:r>
            <a:r>
              <a:rPr lang="tr-TR" sz="2800" b="1" dirty="0" smtClean="0"/>
              <a:t> </a:t>
            </a:r>
            <a:r>
              <a:rPr lang="tr-TR" sz="2800" b="1" dirty="0"/>
              <a:t>programlarında Sayısal puan türünde başarı sırası </a:t>
            </a:r>
            <a:r>
              <a:rPr lang="tr-TR" sz="2800" b="1" dirty="0" smtClean="0">
                <a:solidFill>
                  <a:srgbClr val="FF0000"/>
                </a:solidFill>
              </a:rPr>
              <a:t>50 </a:t>
            </a:r>
            <a:r>
              <a:rPr lang="tr-TR" sz="2800" b="1" dirty="0">
                <a:solidFill>
                  <a:srgbClr val="FF0000"/>
                </a:solidFill>
              </a:rPr>
              <a:t>bin</a:t>
            </a:r>
            <a:r>
              <a:rPr lang="tr-TR" sz="2800" b="1" dirty="0" smtClean="0">
                <a:solidFill>
                  <a:srgbClr val="FF0000"/>
                </a:solidFill>
              </a:rPr>
              <a:t>,</a:t>
            </a:r>
          </a:p>
          <a:p>
            <a:r>
              <a:rPr lang="tr-TR" sz="2800" b="1" dirty="0" smtClean="0">
                <a:solidFill>
                  <a:srgbClr val="FF0000"/>
                </a:solidFill>
              </a:rPr>
              <a:t>Eczacılık </a:t>
            </a:r>
            <a:r>
              <a:rPr lang="tr-TR" sz="2800" b="1" dirty="0" smtClean="0"/>
              <a:t>programlarında </a:t>
            </a:r>
            <a:r>
              <a:rPr lang="tr-TR" sz="2800" b="1" dirty="0"/>
              <a:t>Sayısal puan türünde başarı sırası </a:t>
            </a:r>
            <a:r>
              <a:rPr lang="tr-TR" sz="2800" b="1" dirty="0" smtClean="0">
                <a:solidFill>
                  <a:srgbClr val="FF0000"/>
                </a:solidFill>
              </a:rPr>
              <a:t>100 </a:t>
            </a:r>
            <a:r>
              <a:rPr lang="tr-TR" sz="2800" b="1" dirty="0">
                <a:solidFill>
                  <a:srgbClr val="FF0000"/>
                </a:solidFill>
              </a:rPr>
              <a:t>bin</a:t>
            </a:r>
            <a:r>
              <a:rPr lang="tr-TR" sz="2800" b="1" dirty="0" smtClean="0">
                <a:solidFill>
                  <a:srgbClr val="FF0000"/>
                </a:solidFill>
              </a:rPr>
              <a:t>,</a:t>
            </a:r>
          </a:p>
          <a:p>
            <a:r>
              <a:rPr lang="tr-TR" sz="2800" b="1" dirty="0" smtClean="0">
                <a:solidFill>
                  <a:srgbClr val="FF0000"/>
                </a:solidFill>
              </a:rPr>
              <a:t>Diş Hekimliği </a:t>
            </a:r>
            <a:r>
              <a:rPr lang="tr-TR" sz="2800" b="1" dirty="0"/>
              <a:t>programlarında Sayısal puan türünde başarı sırası </a:t>
            </a:r>
            <a:r>
              <a:rPr lang="tr-TR" sz="2800" b="1" dirty="0" smtClean="0">
                <a:solidFill>
                  <a:srgbClr val="FF0000"/>
                </a:solidFill>
              </a:rPr>
              <a:t>80 </a:t>
            </a:r>
            <a:r>
              <a:rPr lang="tr-TR" sz="2800" b="1" dirty="0">
                <a:solidFill>
                  <a:srgbClr val="FF0000"/>
                </a:solidFill>
              </a:rPr>
              <a:t>bin</a:t>
            </a:r>
          </a:p>
          <a:p>
            <a:r>
              <a:rPr lang="tr-TR" sz="2800" b="1" dirty="0">
                <a:solidFill>
                  <a:srgbClr val="FF0000"/>
                </a:solidFill>
              </a:rPr>
              <a:t>Hukuk</a:t>
            </a:r>
            <a:r>
              <a:rPr lang="tr-TR" sz="2800" b="1" dirty="0"/>
              <a:t> programlarında Eşit Ağırlık puan türünde başarı sırası </a:t>
            </a:r>
            <a:r>
              <a:rPr lang="tr-TR" sz="2800" b="1" dirty="0" smtClean="0">
                <a:solidFill>
                  <a:srgbClr val="FF0000"/>
                </a:solidFill>
              </a:rPr>
              <a:t>125 </a:t>
            </a:r>
            <a:r>
              <a:rPr lang="tr-TR" sz="2800" b="1" dirty="0">
                <a:solidFill>
                  <a:srgbClr val="FF0000"/>
                </a:solidFill>
              </a:rPr>
              <a:t>bin,</a:t>
            </a:r>
          </a:p>
          <a:p>
            <a:r>
              <a:rPr lang="tr-TR" sz="2800" b="1" dirty="0">
                <a:solidFill>
                  <a:srgbClr val="FF0000"/>
                </a:solidFill>
              </a:rPr>
              <a:t>Mühendislik</a:t>
            </a:r>
            <a:r>
              <a:rPr lang="tr-TR" sz="2800" b="1" dirty="0"/>
              <a:t> programlarında Sayısal puan türünde başarı sırası </a:t>
            </a:r>
            <a:r>
              <a:rPr lang="tr-TR" sz="2800" b="1" dirty="0" smtClean="0">
                <a:solidFill>
                  <a:srgbClr val="FF0000"/>
                </a:solidFill>
              </a:rPr>
              <a:t>300 </a:t>
            </a:r>
            <a:r>
              <a:rPr lang="tr-TR" sz="2800" b="1" dirty="0">
                <a:solidFill>
                  <a:srgbClr val="FF0000"/>
                </a:solidFill>
              </a:rPr>
              <a:t>bin,</a:t>
            </a:r>
          </a:p>
          <a:p>
            <a:r>
              <a:rPr lang="tr-TR" sz="2800" b="1" dirty="0">
                <a:solidFill>
                  <a:srgbClr val="FF0000"/>
                </a:solidFill>
              </a:rPr>
              <a:t>Mimarlık</a:t>
            </a:r>
            <a:r>
              <a:rPr lang="tr-TR" sz="2800" b="1" dirty="0"/>
              <a:t> programlarında Sayısal puan türünde başarı sırası </a:t>
            </a:r>
            <a:r>
              <a:rPr lang="tr-TR" sz="2800" b="1" dirty="0" smtClean="0">
                <a:solidFill>
                  <a:srgbClr val="FF0000"/>
                </a:solidFill>
              </a:rPr>
              <a:t>250 </a:t>
            </a:r>
            <a:r>
              <a:rPr lang="tr-TR" sz="2800" b="1" dirty="0">
                <a:solidFill>
                  <a:srgbClr val="FF0000"/>
                </a:solidFill>
              </a:rPr>
              <a:t>bin,</a:t>
            </a:r>
          </a:p>
          <a:p>
            <a:r>
              <a:rPr lang="tr-TR" sz="2800" b="1" dirty="0">
                <a:solidFill>
                  <a:srgbClr val="FF0000"/>
                </a:solidFill>
              </a:rPr>
              <a:t>Öğretmenlik</a:t>
            </a:r>
            <a:r>
              <a:rPr lang="tr-TR" sz="2800" b="1" dirty="0"/>
              <a:t> programlarında başarı sırası </a:t>
            </a:r>
            <a:r>
              <a:rPr lang="tr-TR" sz="2800" b="1" dirty="0" smtClean="0">
                <a:solidFill>
                  <a:srgbClr val="FF0000"/>
                </a:solidFill>
              </a:rPr>
              <a:t>300bin</a:t>
            </a:r>
            <a:r>
              <a:rPr lang="tr-TR" sz="2800" b="1" dirty="0">
                <a:solidFill>
                  <a:srgbClr val="FF0000"/>
                </a:solidFill>
              </a:rPr>
              <a:t>.</a:t>
            </a:r>
          </a:p>
          <a:p>
            <a:endParaRPr lang="tr-TR" dirty="0"/>
          </a:p>
        </p:txBody>
      </p:sp>
    </p:spTree>
    <p:extLst>
      <p:ext uri="{BB962C8B-B14F-4D97-AF65-F5344CB8AC3E}">
        <p14:creationId xmlns:p14="http://schemas.microsoft.com/office/powerpoint/2010/main" val="1245728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785794"/>
            <a:ext cx="7128792" cy="698990"/>
          </a:xfrm>
        </p:spPr>
        <p:txBody>
          <a:bodyPr>
            <a:normAutofit/>
          </a:bodyPr>
          <a:lstStyle/>
          <a:p>
            <a:r>
              <a:rPr lang="tr-TR" sz="2800" b="1" dirty="0" smtClean="0">
                <a:solidFill>
                  <a:srgbClr val="FF0000"/>
                </a:solidFill>
              </a:rPr>
              <a:t>Özel Yetenekle Öğrenci Alan Programlar</a:t>
            </a:r>
            <a:endParaRPr lang="tr-TR" sz="2800" b="1" dirty="0">
              <a:solidFill>
                <a:srgbClr val="FF0000"/>
              </a:solidFill>
            </a:endParaRPr>
          </a:p>
        </p:txBody>
      </p:sp>
      <p:sp>
        <p:nvSpPr>
          <p:cNvPr id="3" name="2 İçerik Yer Tutucusu"/>
          <p:cNvSpPr>
            <a:spLocks noGrp="1"/>
          </p:cNvSpPr>
          <p:nvPr>
            <p:ph idx="1"/>
          </p:nvPr>
        </p:nvSpPr>
        <p:spPr>
          <a:xfrm>
            <a:off x="500034" y="1844824"/>
            <a:ext cx="8032406" cy="4122586"/>
          </a:xfrm>
        </p:spPr>
        <p:txBody>
          <a:bodyPr/>
          <a:lstStyle/>
          <a:p>
            <a:r>
              <a:rPr lang="tr-TR" sz="2000" dirty="0" smtClean="0"/>
              <a:t>Temel Yeterlilikler Testi’ne giren ve Temel Yeterlilik Puanı en az </a:t>
            </a:r>
            <a:r>
              <a:rPr lang="tr-TR" sz="2000" b="1" dirty="0" smtClean="0">
                <a:solidFill>
                  <a:srgbClr val="FF0000"/>
                </a:solidFill>
              </a:rPr>
              <a:t>150</a:t>
            </a:r>
            <a:r>
              <a:rPr lang="tr-TR" sz="2000" dirty="0" smtClean="0"/>
              <a:t> olan adaylar Özel Yetenekle Öğrenci Alan Lisans programlarını tercih </a:t>
            </a:r>
            <a:r>
              <a:rPr lang="tr-TR" sz="2000" dirty="0"/>
              <a:t>edebileceklerdir. </a:t>
            </a:r>
            <a:r>
              <a:rPr lang="tr-TR" sz="2000" dirty="0" smtClean="0"/>
              <a:t>Adayların özel yetenekle alan öğretmenlik </a:t>
            </a:r>
            <a:r>
              <a:rPr lang="tr-TR" sz="2000" dirty="0"/>
              <a:t>programlarına başvuru yapabilmeleri için </a:t>
            </a:r>
            <a:r>
              <a:rPr lang="tr-TR" sz="2000" dirty="0" err="1"/>
              <a:t>TYT'de</a:t>
            </a:r>
            <a:r>
              <a:rPr lang="tr-TR" sz="2000" dirty="0"/>
              <a:t> en düşük 800.000 inci başarı sırasına sahip </a:t>
            </a:r>
            <a:r>
              <a:rPr lang="tr-TR" sz="2000" dirty="0" smtClean="0"/>
              <a:t>olmaları gerekmektedir.</a:t>
            </a:r>
            <a:endParaRPr lang="tr-TR" dirty="0"/>
          </a:p>
          <a:p>
            <a:pPr marL="0" indent="0">
              <a:buNone/>
            </a:pPr>
            <a:endParaRPr lang="tr-TR" dirty="0"/>
          </a:p>
        </p:txBody>
      </p:sp>
      <p:pic>
        <p:nvPicPr>
          <p:cNvPr id="3074" name="Picture 2" descr="C:\Users\hadre\Desktop\4k4y0e3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501008"/>
            <a:ext cx="6696744" cy="34132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2000" b="-2000"/>
          </a:stretch>
        </a:blipFill>
        <a:effectLst/>
      </p:bgPr>
    </p:bg>
    <p:spTree>
      <p:nvGrpSpPr>
        <p:cNvPr id="1" name=""/>
        <p:cNvGrpSpPr/>
        <p:nvPr/>
      </p:nvGrpSpPr>
      <p:grpSpPr>
        <a:xfrm>
          <a:off x="0" y="0"/>
          <a:ext cx="0" cy="0"/>
          <a:chOff x="0" y="0"/>
          <a:chExt cx="0" cy="0"/>
        </a:xfrm>
      </p:grpSpPr>
      <p:sp>
        <p:nvSpPr>
          <p:cNvPr id="2" name="1 Metin kutusu"/>
          <p:cNvSpPr txBox="1"/>
          <p:nvPr/>
        </p:nvSpPr>
        <p:spPr>
          <a:xfrm>
            <a:off x="251520" y="1916832"/>
            <a:ext cx="5328592" cy="1569660"/>
          </a:xfrm>
          <a:prstGeom prst="rect">
            <a:avLst/>
          </a:prstGeom>
          <a:ln/>
        </p:spPr>
        <p:style>
          <a:lnRef idx="3">
            <a:schemeClr val="lt1"/>
          </a:lnRef>
          <a:fillRef idx="1">
            <a:schemeClr val="accent6"/>
          </a:fillRef>
          <a:effectRef idx="1">
            <a:schemeClr val="accent6"/>
          </a:effectRef>
          <a:fontRef idx="minor">
            <a:schemeClr val="lt1"/>
          </a:fontRef>
        </p:style>
        <p:txBody>
          <a:bodyPr wrap="square" rtlCol="0">
            <a:spAutoFit/>
          </a:bodyPr>
          <a:lstStyle/>
          <a:p>
            <a:pPr marL="342900" indent="-342900" algn="just" fontAlgn="base">
              <a:lnSpc>
                <a:spcPct val="80000"/>
              </a:lnSpc>
              <a:spcBef>
                <a:spcPct val="20000"/>
              </a:spcBef>
              <a:spcAft>
                <a:spcPct val="0"/>
              </a:spcAft>
              <a:buClr>
                <a:srgbClr val="003366"/>
              </a:buClr>
              <a:buFont typeface="Wingdings" pitchFamily="2" charset="2"/>
              <a:buChar char="w"/>
              <a:defRPr/>
            </a:pPr>
            <a:r>
              <a:rPr lang="tr-TR" sz="2000" b="1" kern="0" dirty="0">
                <a:solidFill>
                  <a:prstClr val="black"/>
                </a:solidFill>
                <a:latin typeface="Times New Roman"/>
                <a:cs typeface="Times New Roman"/>
              </a:rPr>
              <a:t>Ortaöğretim</a:t>
            </a:r>
            <a:r>
              <a:rPr lang="tr-TR" sz="2000" kern="0" dirty="0">
                <a:solidFill>
                  <a:prstClr val="black"/>
                </a:solidFill>
                <a:latin typeface="Times New Roman"/>
                <a:cs typeface="Times New Roman"/>
              </a:rPr>
              <a:t> </a:t>
            </a:r>
            <a:r>
              <a:rPr lang="tr-TR" sz="2000" b="1" kern="0" dirty="0">
                <a:solidFill>
                  <a:prstClr val="black"/>
                </a:solidFill>
                <a:latin typeface="Times New Roman"/>
                <a:cs typeface="Times New Roman"/>
              </a:rPr>
              <a:t>Başarı Puanı (OBP) Değer Aralıkları </a:t>
            </a:r>
            <a:r>
              <a:rPr lang="tr-TR" sz="2000" b="1" kern="0" dirty="0">
                <a:solidFill>
                  <a:srgbClr val="0070C0"/>
                </a:solidFill>
                <a:latin typeface="Times New Roman"/>
                <a:cs typeface="Times New Roman"/>
              </a:rPr>
              <a:t>250-500</a:t>
            </a:r>
            <a:r>
              <a:rPr lang="tr-TR" sz="2000" b="1" kern="0" dirty="0">
                <a:solidFill>
                  <a:prstClr val="black"/>
                </a:solidFill>
                <a:latin typeface="Times New Roman"/>
                <a:cs typeface="Times New Roman"/>
              </a:rPr>
              <a:t> olacaktır. </a:t>
            </a:r>
            <a:r>
              <a:rPr lang="tr-TR" sz="2000" b="1" kern="0" dirty="0" err="1" smtClean="0">
                <a:solidFill>
                  <a:prstClr val="black"/>
                </a:solidFill>
                <a:latin typeface="Times New Roman"/>
                <a:cs typeface="Times New Roman"/>
              </a:rPr>
              <a:t>OBP,Türkiye</a:t>
            </a:r>
            <a:r>
              <a:rPr lang="tr-TR" sz="2000" b="1" kern="0" dirty="0" smtClean="0">
                <a:solidFill>
                  <a:prstClr val="black"/>
                </a:solidFill>
                <a:latin typeface="Times New Roman"/>
                <a:cs typeface="Times New Roman"/>
              </a:rPr>
              <a:t> geneli değerlendirmeğe esas notları (100 alınarak, ortaöğretim diploma notu)5 ile çarpılarak </a:t>
            </a:r>
            <a:r>
              <a:rPr lang="tr-TR" sz="2000" kern="0" dirty="0" smtClean="0">
                <a:solidFill>
                  <a:prstClr val="black"/>
                </a:solidFill>
                <a:latin typeface="Times New Roman"/>
                <a:cs typeface="Times New Roman"/>
              </a:rPr>
              <a:t>Ortaöğretim </a:t>
            </a:r>
            <a:r>
              <a:rPr lang="tr-TR" sz="2000" kern="0" dirty="0">
                <a:solidFill>
                  <a:prstClr val="black"/>
                </a:solidFill>
                <a:latin typeface="Times New Roman"/>
                <a:cs typeface="Times New Roman"/>
              </a:rPr>
              <a:t>Başarı Puanına (OBP) dönüştürülecektir. </a:t>
            </a:r>
            <a:endParaRPr lang="tr-TR" sz="2000" kern="0" dirty="0" smtClean="0">
              <a:solidFill>
                <a:prstClr val="black"/>
              </a:solidFill>
              <a:latin typeface="Times New Roman"/>
              <a:cs typeface="Times New Roman"/>
            </a:endParaRPr>
          </a:p>
        </p:txBody>
      </p:sp>
      <p:sp>
        <p:nvSpPr>
          <p:cNvPr id="3" name="2 Metin kutusu"/>
          <p:cNvSpPr txBox="1"/>
          <p:nvPr/>
        </p:nvSpPr>
        <p:spPr>
          <a:xfrm>
            <a:off x="220650" y="3717032"/>
            <a:ext cx="5359462" cy="830997"/>
          </a:xfrm>
          <a:prstGeom prst="rect">
            <a:avLst/>
          </a:prstGeom>
          <a:ln/>
        </p:spPr>
        <p:style>
          <a:lnRef idx="3">
            <a:schemeClr val="lt1"/>
          </a:lnRef>
          <a:fillRef idx="1">
            <a:schemeClr val="accent6"/>
          </a:fillRef>
          <a:effectRef idx="1">
            <a:schemeClr val="accent6"/>
          </a:effectRef>
          <a:fontRef idx="minor">
            <a:schemeClr val="lt1"/>
          </a:fontRef>
        </p:style>
        <p:txBody>
          <a:bodyPr wrap="square" rtlCol="0">
            <a:spAutoFit/>
          </a:bodyPr>
          <a:lstStyle/>
          <a:p>
            <a:pPr marL="342900" indent="-342900" fontAlgn="base">
              <a:lnSpc>
                <a:spcPct val="80000"/>
              </a:lnSpc>
              <a:spcBef>
                <a:spcPct val="20000"/>
              </a:spcBef>
              <a:spcAft>
                <a:spcPct val="0"/>
              </a:spcAft>
              <a:buClr>
                <a:srgbClr val="003366"/>
              </a:buClr>
              <a:buFont typeface="Wingdings" pitchFamily="2" charset="2"/>
              <a:buChar char="w"/>
              <a:defRPr/>
            </a:pPr>
            <a:r>
              <a:rPr lang="tr-TR" sz="2000" kern="0" dirty="0">
                <a:solidFill>
                  <a:srgbClr val="000000"/>
                </a:solidFill>
                <a:latin typeface="Times New Roman"/>
                <a:cs typeface="Times New Roman"/>
              </a:rPr>
              <a:t>Daha sonra bu OBP, herkes için tek katsayı olarak kullanılan  </a:t>
            </a:r>
            <a:r>
              <a:rPr lang="tr-TR" sz="2000" b="1" kern="0" dirty="0">
                <a:solidFill>
                  <a:srgbClr val="008000"/>
                </a:solidFill>
                <a:latin typeface="Times New Roman"/>
                <a:cs typeface="Times New Roman"/>
              </a:rPr>
              <a:t>0.12 katsayısı ile çarpılarak</a:t>
            </a:r>
            <a:r>
              <a:rPr lang="tr-TR" sz="2000" kern="0" dirty="0">
                <a:solidFill>
                  <a:srgbClr val="000000"/>
                </a:solidFill>
                <a:latin typeface="Times New Roman"/>
                <a:cs typeface="Times New Roman"/>
              </a:rPr>
              <a:t> okuldan gelecek net puan hesaplanacaktır.</a:t>
            </a:r>
          </a:p>
        </p:txBody>
      </p:sp>
      <p:sp>
        <p:nvSpPr>
          <p:cNvPr id="4" name="3 Metin kutusu"/>
          <p:cNvSpPr txBox="1"/>
          <p:nvPr/>
        </p:nvSpPr>
        <p:spPr>
          <a:xfrm>
            <a:off x="220650" y="4941168"/>
            <a:ext cx="5359462" cy="132343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marL="342900" indent="-342900" algn="ctr" fontAlgn="base">
              <a:lnSpc>
                <a:spcPct val="80000"/>
              </a:lnSpc>
              <a:spcBef>
                <a:spcPct val="20000"/>
              </a:spcBef>
              <a:spcAft>
                <a:spcPct val="0"/>
              </a:spcAft>
              <a:buClr>
                <a:srgbClr val="003366"/>
              </a:buClr>
              <a:buFont typeface="Wingdings" pitchFamily="2" charset="2"/>
              <a:buChar char="w"/>
              <a:defRPr/>
            </a:pPr>
            <a:r>
              <a:rPr lang="tr-TR" sz="2000" kern="0" dirty="0">
                <a:solidFill>
                  <a:srgbClr val="000000"/>
                </a:solidFill>
                <a:latin typeface="Times New Roman"/>
                <a:cs typeface="Times New Roman"/>
              </a:rPr>
              <a:t>Sonuç olarak </a:t>
            </a:r>
            <a:r>
              <a:rPr lang="tr-TR" sz="2000" b="1" kern="0" dirty="0">
                <a:solidFill>
                  <a:srgbClr val="162D9E"/>
                </a:solidFill>
                <a:latin typeface="Times New Roman"/>
                <a:cs typeface="Times New Roman"/>
              </a:rPr>
              <a:t>en düşük notlara sahip </a:t>
            </a:r>
            <a:r>
              <a:rPr lang="tr-TR" sz="2000" b="1" kern="0" dirty="0">
                <a:solidFill>
                  <a:srgbClr val="000000"/>
                </a:solidFill>
                <a:latin typeface="Times New Roman"/>
                <a:cs typeface="Times New Roman"/>
              </a:rPr>
              <a:t>bir öğrenciye okuldan</a:t>
            </a:r>
            <a:r>
              <a:rPr lang="tr-TR" sz="2000" kern="0" dirty="0">
                <a:solidFill>
                  <a:srgbClr val="000000"/>
                </a:solidFill>
                <a:latin typeface="Times New Roman"/>
                <a:cs typeface="Times New Roman"/>
              </a:rPr>
              <a:t> </a:t>
            </a:r>
            <a:r>
              <a:rPr lang="tr-TR" sz="2000" b="1" kern="0" dirty="0">
                <a:solidFill>
                  <a:srgbClr val="002060"/>
                </a:solidFill>
                <a:effectLst>
                  <a:outerShdw blurRad="38100" dist="38100" dir="2700000" algn="tl">
                    <a:srgbClr val="000000">
                      <a:alpha val="43137"/>
                    </a:srgbClr>
                  </a:outerShdw>
                </a:effectLst>
                <a:latin typeface="Times New Roman"/>
                <a:cs typeface="Times New Roman"/>
              </a:rPr>
              <a:t>30 </a:t>
            </a:r>
            <a:r>
              <a:rPr lang="tr-TR" sz="2000" b="1" kern="0" dirty="0" smtClean="0">
                <a:solidFill>
                  <a:srgbClr val="002060"/>
                </a:solidFill>
                <a:effectLst>
                  <a:outerShdw blurRad="38100" dist="38100" dir="2700000" algn="tl">
                    <a:srgbClr val="000000">
                      <a:alpha val="43137"/>
                    </a:srgbClr>
                  </a:outerShdw>
                </a:effectLst>
                <a:latin typeface="Times New Roman"/>
                <a:cs typeface="Times New Roman"/>
              </a:rPr>
              <a:t>puan </a:t>
            </a:r>
            <a:r>
              <a:rPr lang="tr-TR" sz="2000" kern="0" dirty="0" smtClean="0">
                <a:solidFill>
                  <a:srgbClr val="000000"/>
                </a:solidFill>
                <a:latin typeface="Times New Roman"/>
                <a:cs typeface="Times New Roman"/>
              </a:rPr>
              <a:t>gelirken                (</a:t>
            </a:r>
            <a:r>
              <a:rPr lang="tr-TR" sz="2000" kern="0" dirty="0">
                <a:solidFill>
                  <a:srgbClr val="000000"/>
                </a:solidFill>
                <a:latin typeface="Times New Roman"/>
                <a:cs typeface="Times New Roman"/>
              </a:rPr>
              <a:t>0.12 x </a:t>
            </a:r>
            <a:r>
              <a:rPr lang="tr-TR" sz="2000" kern="0" dirty="0" smtClean="0">
                <a:solidFill>
                  <a:srgbClr val="000000"/>
                </a:solidFill>
                <a:latin typeface="Times New Roman"/>
                <a:cs typeface="Times New Roman"/>
              </a:rPr>
              <a:t>250=30)</a:t>
            </a:r>
            <a:r>
              <a:rPr lang="tr-TR" sz="2000" b="1" kern="0" dirty="0" smtClean="0">
                <a:solidFill>
                  <a:srgbClr val="162D9E"/>
                </a:solidFill>
                <a:latin typeface="Times New Roman"/>
                <a:cs typeface="Times New Roman"/>
              </a:rPr>
              <a:t>en </a:t>
            </a:r>
            <a:r>
              <a:rPr lang="tr-TR" sz="2000" b="1" kern="0" dirty="0">
                <a:solidFill>
                  <a:srgbClr val="162D9E"/>
                </a:solidFill>
                <a:latin typeface="Times New Roman"/>
                <a:cs typeface="Times New Roman"/>
              </a:rPr>
              <a:t>yüksek </a:t>
            </a:r>
            <a:r>
              <a:rPr lang="tr-TR" sz="2000" b="1" kern="0" dirty="0" err="1">
                <a:solidFill>
                  <a:srgbClr val="162D9E"/>
                </a:solidFill>
                <a:latin typeface="Times New Roman"/>
                <a:cs typeface="Times New Roman"/>
              </a:rPr>
              <a:t>OBP’ye</a:t>
            </a:r>
            <a:r>
              <a:rPr lang="tr-TR" sz="2000" b="1" kern="0" dirty="0">
                <a:solidFill>
                  <a:srgbClr val="162D9E"/>
                </a:solidFill>
                <a:latin typeface="Times New Roman"/>
                <a:cs typeface="Times New Roman"/>
              </a:rPr>
              <a:t> sahip </a:t>
            </a:r>
            <a:r>
              <a:rPr lang="tr-TR" sz="2000" b="1" kern="0" dirty="0">
                <a:solidFill>
                  <a:srgbClr val="000000"/>
                </a:solidFill>
                <a:latin typeface="Times New Roman"/>
                <a:cs typeface="Times New Roman"/>
              </a:rPr>
              <a:t>öğrenciye </a:t>
            </a:r>
            <a:r>
              <a:rPr lang="tr-TR" sz="2000" b="1" kern="0" dirty="0" smtClean="0">
                <a:solidFill>
                  <a:srgbClr val="002060"/>
                </a:solidFill>
                <a:effectLst>
                  <a:outerShdw blurRad="38100" dist="38100" dir="2700000" algn="tl">
                    <a:srgbClr val="000000">
                      <a:alpha val="43137"/>
                    </a:srgbClr>
                  </a:outerShdw>
                </a:effectLst>
                <a:latin typeface="Times New Roman"/>
                <a:cs typeface="Times New Roman"/>
              </a:rPr>
              <a:t>60</a:t>
            </a:r>
            <a:r>
              <a:rPr lang="tr-TR" sz="2000" b="1" kern="0" dirty="0">
                <a:solidFill>
                  <a:srgbClr val="002060"/>
                </a:solidFill>
                <a:effectLst>
                  <a:outerShdw blurRad="38100" dist="38100" dir="2700000" algn="tl">
                    <a:srgbClr val="000000">
                      <a:alpha val="43137"/>
                    </a:srgbClr>
                  </a:outerShdw>
                </a:effectLst>
                <a:latin typeface="Times New Roman"/>
                <a:cs typeface="Times New Roman"/>
              </a:rPr>
              <a:t> </a:t>
            </a:r>
            <a:r>
              <a:rPr lang="tr-TR" sz="2000" b="1" kern="0" dirty="0" smtClean="0">
                <a:solidFill>
                  <a:srgbClr val="002060"/>
                </a:solidFill>
                <a:effectLst>
                  <a:outerShdw blurRad="38100" dist="38100" dir="2700000" algn="tl">
                    <a:srgbClr val="000000">
                      <a:alpha val="43137"/>
                    </a:srgbClr>
                  </a:outerShdw>
                </a:effectLst>
                <a:latin typeface="Times New Roman"/>
                <a:cs typeface="Times New Roman"/>
              </a:rPr>
              <a:t>puan </a:t>
            </a:r>
            <a:r>
              <a:rPr lang="tr-TR" sz="2000" kern="0" dirty="0" smtClean="0">
                <a:solidFill>
                  <a:srgbClr val="000000"/>
                </a:solidFill>
                <a:latin typeface="Times New Roman"/>
                <a:cs typeface="Times New Roman"/>
              </a:rPr>
              <a:t>0.12 </a:t>
            </a:r>
            <a:r>
              <a:rPr lang="tr-TR" sz="2000" kern="0" dirty="0">
                <a:solidFill>
                  <a:srgbClr val="000000"/>
                </a:solidFill>
                <a:latin typeface="Times New Roman"/>
                <a:cs typeface="Times New Roman"/>
              </a:rPr>
              <a:t>x 500= 60) </a:t>
            </a:r>
            <a:r>
              <a:rPr lang="tr-TR" sz="2000" kern="0" dirty="0" smtClean="0">
                <a:solidFill>
                  <a:srgbClr val="000000"/>
                </a:solidFill>
                <a:latin typeface="Times New Roman"/>
                <a:cs typeface="Times New Roman"/>
              </a:rPr>
              <a:t>gelecektir. (En yüksek puan 560)</a:t>
            </a:r>
            <a:endParaRPr lang="tr-TR" sz="2000" kern="0" dirty="0">
              <a:solidFill>
                <a:srgbClr val="000000"/>
              </a:solidFill>
              <a:latin typeface="Times New Roman"/>
              <a:cs typeface="Times New Roman"/>
            </a:endParaRPr>
          </a:p>
        </p:txBody>
      </p:sp>
      <p:sp>
        <p:nvSpPr>
          <p:cNvPr id="5" name="Dikdörtgen 4"/>
          <p:cNvSpPr/>
          <p:nvPr/>
        </p:nvSpPr>
        <p:spPr>
          <a:xfrm>
            <a:off x="251520" y="1268760"/>
            <a:ext cx="7920880" cy="523220"/>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r>
              <a:rPr lang="tr-TR" sz="2800" b="1" u="sng"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rPr>
              <a:t>KATSAYI UYGULAMASI  VE </a:t>
            </a:r>
            <a:r>
              <a:rPr lang="tr-TR" sz="2800" b="1" u="sng" dirty="0" smtClean="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rPr>
              <a:t> </a:t>
            </a:r>
            <a:r>
              <a:rPr lang="tr-TR" sz="2800" b="1" u="sng"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rPr>
              <a:t>OBP HESAPLANMASI-1</a:t>
            </a:r>
          </a:p>
        </p:txBody>
      </p:sp>
      <p:pic>
        <p:nvPicPr>
          <p:cNvPr id="1030" name="Picture 6" descr="http://www.okubil.com/resim/lys_puan_hesaplamasi_degisti.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40152" y="2348880"/>
            <a:ext cx="2486025" cy="3888867"/>
          </a:xfrm>
          <a:prstGeom prst="rect">
            <a:avLst/>
          </a:prstGeom>
          <a:solidFill>
            <a:srgbClr val="FFFFFF">
              <a:shade val="85000"/>
            </a:srgbClr>
          </a:solidFill>
          <a:ln w="12700" cap="rnd">
            <a:solidFill>
              <a:schemeClr val="accent1"/>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spTree>
    <p:extLst>
      <p:ext uri="{BB962C8B-B14F-4D97-AF65-F5344CB8AC3E}">
        <p14:creationId xmlns:p14="http://schemas.microsoft.com/office/powerpoint/2010/main" val="2344251492"/>
      </p:ext>
    </p:extLst>
  </p:cSld>
  <p:clrMapOvr>
    <a:masterClrMapping/>
  </p:clrMapOvr>
  <p:transition spd="med">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3" name="Dikdörtgen 2"/>
          <p:cNvSpPr/>
          <p:nvPr/>
        </p:nvSpPr>
        <p:spPr>
          <a:xfrm>
            <a:off x="323528" y="1283760"/>
            <a:ext cx="7200800" cy="461665"/>
          </a:xfrm>
          <a:prstGeom prst="rect">
            <a:avLst/>
          </a:prstGeom>
        </p:spPr>
        <p:txBody>
          <a:bodyPr wrap="square">
            <a:spAutoFit/>
          </a:bodyPr>
          <a:lstStyle/>
          <a:p>
            <a:r>
              <a:rPr lang="tr-TR" sz="2400" b="1" u="sng"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rPr>
              <a:t>örnek hesaplama </a:t>
            </a:r>
            <a:endParaRPr lang="tr-TR" sz="2400" b="1" u="sng"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p:txBody>
      </p:sp>
      <p:pic>
        <p:nvPicPr>
          <p:cNvPr id="8" name="Resim 7" descr="ortaöğretim başarı puanı - ob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44824"/>
            <a:ext cx="2520280" cy="4530814"/>
          </a:xfrm>
          <a:prstGeom prst="rect">
            <a:avLst/>
          </a:prstGeom>
          <a:ln>
            <a:noFill/>
          </a:ln>
          <a:effectLst>
            <a:outerShdw blurRad="292100" dist="139700" dir="2700000" algn="tl" rotWithShape="0">
              <a:srgbClr val="333333">
                <a:alpha val="65000"/>
              </a:srgbClr>
            </a:outerShdw>
          </a:effectLst>
        </p:spPr>
      </p:pic>
      <p:pic>
        <p:nvPicPr>
          <p:cNvPr id="10" name="Resim 9" descr="ortaöğretim başarı puanı - obp"/>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5816" y="1844824"/>
            <a:ext cx="2664296" cy="4530814"/>
          </a:xfrm>
          <a:prstGeom prst="rect">
            <a:avLst/>
          </a:prstGeom>
          <a:ln>
            <a:noFill/>
          </a:ln>
          <a:effectLst>
            <a:outerShdw blurRad="292100" dist="139700" dir="2700000" algn="tl" rotWithShape="0">
              <a:srgbClr val="333333">
                <a:alpha val="65000"/>
              </a:srgbClr>
            </a:outerShdw>
          </a:effectLst>
        </p:spPr>
      </p:pic>
      <p:pic>
        <p:nvPicPr>
          <p:cNvPr id="11" name="Resim 10" descr="ortaöğretim başarı puanı - obp"/>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6136" y="2343564"/>
            <a:ext cx="2592288" cy="31016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15459944"/>
      </p:ext>
    </p:extLst>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2636912"/>
            <a:ext cx="5472608" cy="1736646"/>
          </a:xfrm>
          <a:prstGeom prst="round2DiagRect">
            <a:avLst/>
          </a:prstGeom>
          <a:ln/>
        </p:spPr>
        <p:style>
          <a:lnRef idx="3">
            <a:schemeClr val="lt1"/>
          </a:lnRef>
          <a:fillRef idx="1">
            <a:schemeClr val="accent6"/>
          </a:fillRef>
          <a:effectRef idx="1">
            <a:schemeClr val="accent6"/>
          </a:effectRef>
          <a:fontRef idx="minor">
            <a:schemeClr val="lt1"/>
          </a:fontRef>
        </p:style>
        <p:txBody>
          <a:bodyPr wrap="square" rtlCol="0">
            <a:spAutoFit/>
          </a:bodyPr>
          <a:lstStyle/>
          <a:p>
            <a:pPr marL="609600" lvl="0" indent="-342900" algn="just" fontAlgn="base">
              <a:lnSpc>
                <a:spcPct val="80000"/>
              </a:lnSpc>
              <a:spcBef>
                <a:spcPct val="20000"/>
              </a:spcBef>
              <a:spcAft>
                <a:spcPct val="0"/>
              </a:spcAft>
              <a:buClr>
                <a:srgbClr val="003366"/>
              </a:buClr>
              <a:buFont typeface="Wingdings" pitchFamily="2" charset="2"/>
              <a:buChar char="§"/>
              <a:tabLst>
                <a:tab pos="177800" algn="l"/>
              </a:tabLst>
            </a:pPr>
            <a:r>
              <a:rPr lang="tr-TR" sz="2400" b="1" kern="0" dirty="0" smtClean="0">
                <a:solidFill>
                  <a:srgbClr val="000000"/>
                </a:solidFill>
                <a:latin typeface="Times New Roman"/>
                <a:cs typeface="Times New Roman"/>
              </a:rPr>
              <a:t>Mesleki ve teknik ortaöğretim kurumlarından mezun olanlar, ön lisans programlarına ek puanları ile yerleştirileceklerdir.                (Ek Puan:</a:t>
            </a:r>
            <a:r>
              <a:rPr lang="tr-TR" sz="2400" b="1" kern="0" dirty="0" smtClean="0">
                <a:solidFill>
                  <a:srgbClr val="7030A0"/>
                </a:solidFill>
                <a:latin typeface="Times New Roman"/>
                <a:cs typeface="Times New Roman"/>
              </a:rPr>
              <a:t> </a:t>
            </a:r>
            <a:r>
              <a:rPr lang="tr-TR" sz="2400" b="1" kern="0" dirty="0" smtClean="0">
                <a:solidFill>
                  <a:srgbClr val="7030A0"/>
                </a:solidFill>
                <a:latin typeface="Times New Roman"/>
                <a:cs typeface="Times New Roman"/>
              </a:rPr>
              <a:t>OBPx0,06</a:t>
            </a:r>
            <a:r>
              <a:rPr lang="tr-TR" sz="2400" b="1" kern="0" dirty="0" smtClean="0">
                <a:solidFill>
                  <a:srgbClr val="000000"/>
                </a:solidFill>
                <a:latin typeface="Times New Roman"/>
                <a:cs typeface="Times New Roman"/>
              </a:rPr>
              <a:t>)</a:t>
            </a:r>
            <a:endParaRPr lang="tr-TR" sz="2400" b="1" kern="0" dirty="0">
              <a:solidFill>
                <a:srgbClr val="000000"/>
              </a:solidFill>
              <a:latin typeface="Times New Roman"/>
              <a:cs typeface="Times New Roman"/>
            </a:endParaRPr>
          </a:p>
        </p:txBody>
      </p:sp>
      <p:pic>
        <p:nvPicPr>
          <p:cNvPr id="3074" name="Picture 2" descr="http://mebk12.meb.gov.tr/meb_iys_dosyalar/21/03/142290/resimler/2012_12/28221318_snavsz.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2636912"/>
            <a:ext cx="2202037"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386611"/>
      </p:ext>
    </p:extLst>
  </p:cSld>
  <p:clrMapOvr>
    <a:masterClrMapping/>
  </p:clrMapOvr>
  <p:transition spd="med">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347864" y="2176890"/>
            <a:ext cx="4965992" cy="4651486"/>
          </a:xfrm>
          <a:prstGeom prst="round2DiagRect">
            <a:avLst/>
          </a:prstGeom>
          <a:ln/>
        </p:spPr>
        <p:style>
          <a:lnRef idx="3">
            <a:schemeClr val="lt1"/>
          </a:lnRef>
          <a:fillRef idx="1">
            <a:schemeClr val="accent6"/>
          </a:fillRef>
          <a:effectRef idx="1">
            <a:schemeClr val="accent6"/>
          </a:effectRef>
          <a:fontRef idx="minor">
            <a:schemeClr val="lt1"/>
          </a:fontRef>
        </p:style>
        <p:txBody>
          <a:bodyPr wrap="square" rtlCol="0">
            <a:spAutoFit/>
          </a:bodyPr>
          <a:lstStyle/>
          <a:p>
            <a:pPr marL="342900" lvl="0" indent="-342900" algn="just" fontAlgn="base">
              <a:spcBef>
                <a:spcPct val="20000"/>
              </a:spcBef>
              <a:spcAft>
                <a:spcPct val="0"/>
              </a:spcAft>
              <a:buClr>
                <a:srgbClr val="003366"/>
              </a:buClr>
              <a:buFont typeface="Wingdings" pitchFamily="2" charset="2"/>
              <a:buChar char="w"/>
              <a:defRPr/>
            </a:pPr>
            <a:r>
              <a:rPr lang="tr-TR" sz="2800" kern="0" dirty="0">
                <a:solidFill>
                  <a:srgbClr val="000000"/>
                </a:solidFill>
                <a:latin typeface="Times New Roman"/>
                <a:cs typeface="Times New Roman"/>
              </a:rPr>
              <a:t>Tercihler sonucu üniversitede bir bölüm </a:t>
            </a:r>
            <a:r>
              <a:rPr lang="tr-TR" sz="2800" kern="0" dirty="0" smtClean="0">
                <a:solidFill>
                  <a:srgbClr val="000000"/>
                </a:solidFill>
                <a:latin typeface="Times New Roman"/>
                <a:cs typeface="Times New Roman"/>
              </a:rPr>
              <a:t>kazanıp da </a:t>
            </a:r>
            <a:r>
              <a:rPr lang="tr-TR" sz="2800" kern="0" dirty="0">
                <a:solidFill>
                  <a:srgbClr val="000000"/>
                </a:solidFill>
                <a:latin typeface="Times New Roman"/>
                <a:cs typeface="Times New Roman"/>
              </a:rPr>
              <a:t>gitmeyen </a:t>
            </a:r>
            <a:r>
              <a:rPr lang="tr-TR" sz="2800" kern="0" dirty="0" smtClean="0">
                <a:solidFill>
                  <a:srgbClr val="000000"/>
                </a:solidFill>
                <a:latin typeface="Times New Roman"/>
                <a:cs typeface="Times New Roman"/>
              </a:rPr>
              <a:t>öğrenciler bir sonraki sene </a:t>
            </a:r>
            <a:r>
              <a:rPr lang="tr-TR" sz="2800" kern="0" dirty="0">
                <a:solidFill>
                  <a:srgbClr val="000000"/>
                </a:solidFill>
                <a:latin typeface="Times New Roman"/>
                <a:cs typeface="Times New Roman"/>
              </a:rPr>
              <a:t>tekrar sınava girdiklerinde </a:t>
            </a:r>
            <a:r>
              <a:rPr lang="tr-TR" sz="2800" b="1" kern="0" dirty="0">
                <a:solidFill>
                  <a:srgbClr val="FF0000"/>
                </a:solidFill>
                <a:latin typeface="Times New Roman"/>
                <a:cs typeface="Times New Roman"/>
              </a:rPr>
              <a:t>0.12</a:t>
            </a:r>
            <a:r>
              <a:rPr lang="tr-TR" sz="2800" kern="0" dirty="0">
                <a:solidFill>
                  <a:srgbClr val="000000"/>
                </a:solidFill>
                <a:latin typeface="Times New Roman"/>
                <a:cs typeface="Times New Roman"/>
              </a:rPr>
              <a:t> OBP katsayısı yarı yarıya düşürülerek </a:t>
            </a:r>
            <a:r>
              <a:rPr lang="tr-TR" sz="2800" b="1" kern="0" dirty="0">
                <a:solidFill>
                  <a:srgbClr val="008000"/>
                </a:solidFill>
                <a:latin typeface="Times New Roman"/>
                <a:cs typeface="Times New Roman"/>
              </a:rPr>
              <a:t>0.06</a:t>
            </a:r>
            <a:r>
              <a:rPr lang="tr-TR" sz="2800" kern="0" dirty="0">
                <a:solidFill>
                  <a:srgbClr val="000000"/>
                </a:solidFill>
                <a:latin typeface="Times New Roman"/>
                <a:cs typeface="Times New Roman"/>
              </a:rPr>
              <a:t> ile </a:t>
            </a:r>
            <a:r>
              <a:rPr lang="tr-TR" sz="2800" kern="0" dirty="0" smtClean="0">
                <a:solidFill>
                  <a:srgbClr val="000000"/>
                </a:solidFill>
                <a:latin typeface="Times New Roman"/>
                <a:cs typeface="Times New Roman"/>
              </a:rPr>
              <a:t>çarpılacaktır.</a:t>
            </a:r>
          </a:p>
          <a:p>
            <a:pPr marL="342900" lvl="0" indent="-342900" algn="just" fontAlgn="base">
              <a:spcBef>
                <a:spcPct val="20000"/>
              </a:spcBef>
              <a:spcAft>
                <a:spcPct val="0"/>
              </a:spcAft>
              <a:buClr>
                <a:srgbClr val="003366"/>
              </a:buClr>
              <a:buFont typeface="Wingdings" pitchFamily="2" charset="2"/>
              <a:buChar char="w"/>
              <a:defRPr/>
            </a:pPr>
            <a:endParaRPr lang="tr-TR" kern="0" dirty="0">
              <a:solidFill>
                <a:srgbClr val="000000"/>
              </a:solidFill>
              <a:latin typeface="Times New Roman"/>
              <a:cs typeface="Times New Roman"/>
            </a:endParaRPr>
          </a:p>
          <a:p>
            <a:pPr lvl="0" algn="just" fontAlgn="base">
              <a:spcBef>
                <a:spcPct val="20000"/>
              </a:spcBef>
              <a:spcAft>
                <a:spcPct val="0"/>
              </a:spcAft>
              <a:buClr>
                <a:srgbClr val="003366"/>
              </a:buClr>
              <a:defRPr/>
            </a:pPr>
            <a:endParaRPr lang="tr-TR" kern="0" dirty="0" smtClean="0">
              <a:solidFill>
                <a:srgbClr val="000000"/>
              </a:solidFill>
              <a:latin typeface="Times New Roman"/>
              <a:cs typeface="Times New Roman"/>
            </a:endParaRPr>
          </a:p>
        </p:txBody>
      </p:sp>
      <p:sp>
        <p:nvSpPr>
          <p:cNvPr id="3" name="Dikdörtgen 2"/>
          <p:cNvSpPr/>
          <p:nvPr/>
        </p:nvSpPr>
        <p:spPr>
          <a:xfrm>
            <a:off x="251520" y="1519536"/>
            <a:ext cx="7646996" cy="523220"/>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r>
              <a:rPr lang="tr-TR" sz="28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KATSAYI UYGULAMASI  </a:t>
            </a:r>
            <a:r>
              <a:rPr lang="tr-TR" sz="2800" b="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VE OBP HESAPLANMASI</a:t>
            </a:r>
            <a:endParaRPr lang="tr-TR" sz="2800"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122" name="Picture 2" descr="http://www.sorubankamiz.net/wp-content/uploads/2013/05/lys-2013-ba%C5%9Fvuru-tarihi-uzat%C4%B1ld%C4%B1-m%C4%B1.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87" y="2420888"/>
            <a:ext cx="3063953" cy="412698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6051027"/>
      </p:ext>
    </p:extLst>
  </p:cSld>
  <p:clrMapOvr>
    <a:masterClrMapping/>
  </p:clrMapOvr>
  <p:transition spd="med">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548680"/>
            <a:ext cx="7056784" cy="1080120"/>
          </a:xfrm>
        </p:spPr>
        <p:txBody>
          <a:bodyPr>
            <a:normAutofit fontScale="90000"/>
          </a:bodyPr>
          <a:lstStyle/>
          <a:p>
            <a:r>
              <a:rPr lang="tr-TR" sz="2200" b="1" dirty="0">
                <a:solidFill>
                  <a:srgbClr val="FF0000"/>
                </a:solidFill>
              </a:rPr>
              <a:t>Mesleki ve Teknik Ortaöğretim Kurumu Mezunlarının </a:t>
            </a:r>
            <a:r>
              <a:rPr lang="tr-TR" sz="2200" b="1" dirty="0" smtClean="0">
                <a:solidFill>
                  <a:srgbClr val="FF0000"/>
                </a:solidFill>
              </a:rPr>
              <a:t/>
            </a:r>
            <a:br>
              <a:rPr lang="tr-TR" sz="2200" b="1" dirty="0" smtClean="0">
                <a:solidFill>
                  <a:srgbClr val="FF0000"/>
                </a:solidFill>
              </a:rPr>
            </a:br>
            <a:r>
              <a:rPr lang="tr-TR" sz="2200" b="1" dirty="0" smtClean="0">
                <a:solidFill>
                  <a:srgbClr val="FF0000"/>
                </a:solidFill>
              </a:rPr>
              <a:t>Ek Puanla </a:t>
            </a:r>
            <a:r>
              <a:rPr lang="tr-TR" sz="2200" b="1" dirty="0">
                <a:solidFill>
                  <a:srgbClr val="FF0000"/>
                </a:solidFill>
              </a:rPr>
              <a:t>Yerleşebilecekleri</a:t>
            </a:r>
            <a:r>
              <a:rPr lang="tr-TR" sz="2200" dirty="0">
                <a:solidFill>
                  <a:srgbClr val="FF0000"/>
                </a:solidFill>
              </a:rPr>
              <a:t/>
            </a:r>
            <a:br>
              <a:rPr lang="tr-TR" sz="2200" dirty="0">
                <a:solidFill>
                  <a:srgbClr val="FF0000"/>
                </a:solidFill>
              </a:rPr>
            </a:br>
            <a:r>
              <a:rPr lang="tr-TR" sz="2200" b="1" dirty="0">
                <a:solidFill>
                  <a:srgbClr val="FF0000"/>
                </a:solidFill>
              </a:rPr>
              <a:t>Ön Lisans Programları</a:t>
            </a:r>
            <a:r>
              <a:rPr lang="tr-TR" dirty="0"/>
              <a:t/>
            </a:r>
            <a:br>
              <a:rPr lang="tr-TR"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617978431"/>
              </p:ext>
            </p:extLst>
          </p:nvPr>
        </p:nvGraphicFramePr>
        <p:xfrm>
          <a:off x="1547664" y="1268760"/>
          <a:ext cx="5993636" cy="5616624"/>
        </p:xfrm>
        <a:graphic>
          <a:graphicData uri="http://schemas.openxmlformats.org/drawingml/2006/table">
            <a:tbl>
              <a:tblPr firstRow="1" firstCol="1" bandRow="1">
                <a:tableStyleId>{5C22544A-7EE6-4342-B048-85BDC9FD1C3A}</a:tableStyleId>
              </a:tblPr>
              <a:tblGrid>
                <a:gridCol w="2283724"/>
                <a:gridCol w="3709912"/>
              </a:tblGrid>
              <a:tr h="5616624">
                <a:tc>
                  <a:txBody>
                    <a:bodyPr/>
                    <a:lstStyle/>
                    <a:p>
                      <a:pPr>
                        <a:lnSpc>
                          <a:spcPct val="115000"/>
                        </a:lnSpc>
                        <a:spcAft>
                          <a:spcPts val="0"/>
                        </a:spcAft>
                      </a:pPr>
                      <a:r>
                        <a:rPr lang="tr-TR" sz="1600" dirty="0">
                          <a:effectLst/>
                        </a:rPr>
                        <a:t> </a:t>
                      </a:r>
                    </a:p>
                    <a:p>
                      <a:pPr>
                        <a:lnSpc>
                          <a:spcPct val="115000"/>
                        </a:lnSpc>
                        <a:spcAft>
                          <a:spcPts val="0"/>
                        </a:spcAft>
                      </a:pPr>
                      <a:r>
                        <a:rPr lang="tr-TR" sz="1600" dirty="0">
                          <a:effectLst/>
                        </a:rPr>
                        <a:t> </a:t>
                      </a:r>
                    </a:p>
                    <a:p>
                      <a:pPr>
                        <a:lnSpc>
                          <a:spcPct val="115000"/>
                        </a:lnSpc>
                        <a:spcAft>
                          <a:spcPts val="0"/>
                        </a:spcAft>
                      </a:pPr>
                      <a:r>
                        <a:rPr lang="tr-TR" sz="1600" dirty="0">
                          <a:effectLst/>
                        </a:rPr>
                        <a:t> </a:t>
                      </a:r>
                    </a:p>
                    <a:p>
                      <a:pPr>
                        <a:lnSpc>
                          <a:spcPct val="115000"/>
                        </a:lnSpc>
                        <a:spcAft>
                          <a:spcPts val="0"/>
                        </a:spcAft>
                      </a:pPr>
                      <a:r>
                        <a:rPr lang="tr-TR" sz="1600" dirty="0">
                          <a:effectLst/>
                        </a:rPr>
                        <a:t> </a:t>
                      </a:r>
                    </a:p>
                    <a:p>
                      <a:pPr>
                        <a:lnSpc>
                          <a:spcPct val="115000"/>
                        </a:lnSpc>
                        <a:spcAft>
                          <a:spcPts val="0"/>
                        </a:spcAft>
                      </a:pPr>
                      <a:r>
                        <a:rPr lang="tr-TR" sz="1600" dirty="0">
                          <a:effectLst/>
                        </a:rPr>
                        <a:t> </a:t>
                      </a:r>
                    </a:p>
                    <a:p>
                      <a:pPr>
                        <a:lnSpc>
                          <a:spcPct val="115000"/>
                        </a:lnSpc>
                        <a:spcAft>
                          <a:spcPts val="0"/>
                        </a:spcAft>
                      </a:pPr>
                      <a:r>
                        <a:rPr lang="tr-TR" sz="2400" dirty="0">
                          <a:effectLst/>
                        </a:rPr>
                        <a:t>BİLİŞİM TEKNOLOJİLERİ</a:t>
                      </a:r>
                    </a:p>
                    <a:p>
                      <a:pPr>
                        <a:lnSpc>
                          <a:spcPct val="115000"/>
                        </a:lnSpc>
                        <a:spcAft>
                          <a:spcPts val="0"/>
                        </a:spcAft>
                      </a:pPr>
                      <a:r>
                        <a:rPr lang="tr-TR" sz="1600" dirty="0">
                          <a:effectLst/>
                        </a:rPr>
                        <a:t> </a:t>
                      </a:r>
                    </a:p>
                    <a:p>
                      <a:pPr>
                        <a:lnSpc>
                          <a:spcPct val="115000"/>
                        </a:lnSpc>
                        <a:spcAft>
                          <a:spcPts val="0"/>
                        </a:spcAft>
                      </a:pPr>
                      <a:r>
                        <a:rPr lang="tr-TR" sz="1600" dirty="0">
                          <a:effectLst/>
                        </a:rPr>
                        <a:t> </a:t>
                      </a:r>
                    </a:p>
                    <a:p>
                      <a:pPr>
                        <a:lnSpc>
                          <a:spcPct val="115000"/>
                        </a:lnSpc>
                        <a:spcAft>
                          <a:spcPts val="0"/>
                        </a:spcAft>
                      </a:pPr>
                      <a:r>
                        <a:rPr lang="tr-TR" sz="1600" dirty="0">
                          <a:effectLst/>
                        </a:rPr>
                        <a:t> </a:t>
                      </a:r>
                    </a:p>
                    <a:p>
                      <a:pPr>
                        <a:lnSpc>
                          <a:spcPct val="115000"/>
                        </a:lnSpc>
                        <a:spcAft>
                          <a:spcPts val="0"/>
                        </a:spcAft>
                      </a:pPr>
                      <a:r>
                        <a:rPr lang="tr-TR" sz="1600" dirty="0">
                          <a:effectLst/>
                        </a:rPr>
                        <a:t> </a:t>
                      </a:r>
                    </a:p>
                    <a:p>
                      <a:pPr>
                        <a:lnSpc>
                          <a:spcPct val="115000"/>
                        </a:lnSpc>
                        <a:spcAft>
                          <a:spcPts val="0"/>
                        </a:spcAft>
                      </a:pPr>
                      <a:r>
                        <a:rPr lang="tr-TR" sz="1600" dirty="0">
                          <a:effectLst/>
                        </a:rPr>
                        <a:t> </a:t>
                      </a:r>
                    </a:p>
                    <a:p>
                      <a:pPr>
                        <a:lnSpc>
                          <a:spcPct val="115000"/>
                        </a:lnSpc>
                        <a:spcAft>
                          <a:spcPts val="0"/>
                        </a:spcAft>
                      </a:pPr>
                      <a:r>
                        <a:rPr lang="tr-TR" sz="1600" dirty="0">
                          <a:effectLst/>
                        </a:rPr>
                        <a:t> </a:t>
                      </a:r>
                      <a:endParaRPr lang="tr-TR" sz="1600" dirty="0">
                        <a:effectLst/>
                        <a:latin typeface="Calibri"/>
                        <a:ea typeface="Calibri"/>
                        <a:cs typeface="Times New Roman"/>
                      </a:endParaRPr>
                    </a:p>
                  </a:txBody>
                  <a:tcPr marL="68580" marR="68580" marT="0" marB="0" anchor="ctr"/>
                </a:tc>
                <a:tc>
                  <a:txBody>
                    <a:bodyPr/>
                    <a:lstStyle/>
                    <a:p>
                      <a:pPr>
                        <a:lnSpc>
                          <a:spcPct val="115000"/>
                        </a:lnSpc>
                        <a:spcAft>
                          <a:spcPts val="0"/>
                        </a:spcAft>
                      </a:pPr>
                      <a:endParaRPr lang="tr-TR" sz="1800" dirty="0" smtClean="0">
                        <a:effectLst/>
                        <a:latin typeface="+mn-lt"/>
                        <a:ea typeface="Calibri"/>
                        <a:cs typeface="Times New Roman"/>
                      </a:endParaRPr>
                    </a:p>
                    <a:p>
                      <a:pPr>
                        <a:lnSpc>
                          <a:spcPct val="115000"/>
                        </a:lnSpc>
                        <a:spcAft>
                          <a:spcPts val="0"/>
                        </a:spcAft>
                      </a:pPr>
                      <a:r>
                        <a:rPr lang="tr-TR" sz="1800" dirty="0" smtClean="0">
                          <a:effectLst/>
                          <a:latin typeface="+mn-lt"/>
                          <a:ea typeface="Calibri"/>
                          <a:cs typeface="Times New Roman"/>
                        </a:rPr>
                        <a:t>Basım ve Yayın Teknolojileri </a:t>
                      </a:r>
                    </a:p>
                    <a:p>
                      <a:pPr>
                        <a:lnSpc>
                          <a:spcPct val="115000"/>
                        </a:lnSpc>
                        <a:spcAft>
                          <a:spcPts val="0"/>
                        </a:spcAft>
                      </a:pPr>
                      <a:r>
                        <a:rPr lang="tr-TR" sz="1800" dirty="0" smtClean="0">
                          <a:effectLst/>
                          <a:latin typeface="+mn-lt"/>
                          <a:ea typeface="Calibri"/>
                          <a:cs typeface="Times New Roman"/>
                        </a:rPr>
                        <a:t>Bilgisayar </a:t>
                      </a:r>
                      <a:r>
                        <a:rPr lang="tr-TR" sz="1800" dirty="0" err="1" smtClean="0">
                          <a:effectLst/>
                          <a:latin typeface="+mn-lt"/>
                          <a:ea typeface="Calibri"/>
                          <a:cs typeface="Times New Roman"/>
                        </a:rPr>
                        <a:t>Operatörlügü</a:t>
                      </a:r>
                      <a:endParaRPr lang="tr-TR" sz="1800" dirty="0" smtClean="0">
                        <a:effectLst/>
                        <a:latin typeface="+mn-lt"/>
                        <a:ea typeface="Calibri"/>
                        <a:cs typeface="Times New Roman"/>
                      </a:endParaRPr>
                    </a:p>
                    <a:p>
                      <a:pPr>
                        <a:lnSpc>
                          <a:spcPct val="115000"/>
                        </a:lnSpc>
                        <a:spcAft>
                          <a:spcPts val="0"/>
                        </a:spcAft>
                      </a:pPr>
                      <a:r>
                        <a:rPr lang="tr-TR" sz="1800" dirty="0" smtClean="0">
                          <a:effectLst/>
                          <a:latin typeface="+mn-lt"/>
                          <a:ea typeface="Calibri"/>
                          <a:cs typeface="Times New Roman"/>
                        </a:rPr>
                        <a:t>Bilgisayar </a:t>
                      </a:r>
                      <a:r>
                        <a:rPr lang="tr-TR" sz="1800" dirty="0" err="1" smtClean="0">
                          <a:effectLst/>
                          <a:latin typeface="+mn-lt"/>
                          <a:ea typeface="Calibri"/>
                          <a:cs typeface="Times New Roman"/>
                        </a:rPr>
                        <a:t>Programcılıgı</a:t>
                      </a:r>
                      <a:endParaRPr lang="tr-TR" sz="1800" dirty="0" smtClean="0">
                        <a:effectLst/>
                        <a:latin typeface="+mn-lt"/>
                        <a:ea typeface="Calibri"/>
                        <a:cs typeface="Times New Roman"/>
                      </a:endParaRPr>
                    </a:p>
                    <a:p>
                      <a:pPr>
                        <a:lnSpc>
                          <a:spcPct val="115000"/>
                        </a:lnSpc>
                        <a:spcAft>
                          <a:spcPts val="0"/>
                        </a:spcAft>
                      </a:pPr>
                      <a:r>
                        <a:rPr lang="tr-TR" sz="1800" dirty="0" smtClean="0">
                          <a:effectLst/>
                          <a:latin typeface="+mn-lt"/>
                          <a:ea typeface="Calibri"/>
                          <a:cs typeface="Times New Roman"/>
                        </a:rPr>
                        <a:t>Bilgisayar Teknolojisi</a:t>
                      </a:r>
                    </a:p>
                    <a:p>
                      <a:pPr>
                        <a:lnSpc>
                          <a:spcPct val="115000"/>
                        </a:lnSpc>
                        <a:spcAft>
                          <a:spcPts val="0"/>
                        </a:spcAft>
                      </a:pPr>
                      <a:r>
                        <a:rPr lang="tr-TR" sz="1800" dirty="0" smtClean="0">
                          <a:effectLst/>
                          <a:latin typeface="+mn-lt"/>
                          <a:ea typeface="Calibri"/>
                          <a:cs typeface="Times New Roman"/>
                        </a:rPr>
                        <a:t>Bilgi Yönetimi</a:t>
                      </a:r>
                    </a:p>
                    <a:p>
                      <a:pPr>
                        <a:lnSpc>
                          <a:spcPct val="115000"/>
                        </a:lnSpc>
                        <a:spcAft>
                          <a:spcPts val="0"/>
                        </a:spcAft>
                      </a:pPr>
                      <a:r>
                        <a:rPr lang="tr-TR" sz="1800" dirty="0" smtClean="0">
                          <a:effectLst/>
                          <a:latin typeface="+mn-lt"/>
                          <a:ea typeface="Calibri"/>
                          <a:cs typeface="Times New Roman"/>
                        </a:rPr>
                        <a:t>Bilişim</a:t>
                      </a:r>
                      <a:r>
                        <a:rPr lang="tr-TR" sz="1800" baseline="0" dirty="0" smtClean="0">
                          <a:effectLst/>
                          <a:latin typeface="+mn-lt"/>
                          <a:ea typeface="Calibri"/>
                          <a:cs typeface="Times New Roman"/>
                        </a:rPr>
                        <a:t> Güvenliği Teknolojisi</a:t>
                      </a:r>
                      <a:endParaRPr lang="tr-TR" sz="1800" dirty="0" smtClean="0">
                        <a:effectLst/>
                        <a:latin typeface="+mn-lt"/>
                        <a:ea typeface="Calibri"/>
                        <a:cs typeface="Times New Roman"/>
                      </a:endParaRPr>
                    </a:p>
                    <a:p>
                      <a:pPr>
                        <a:lnSpc>
                          <a:spcPct val="115000"/>
                        </a:lnSpc>
                        <a:spcAft>
                          <a:spcPts val="0"/>
                        </a:spcAft>
                      </a:pPr>
                      <a:r>
                        <a:rPr lang="tr-TR" sz="1800" dirty="0" err="1" smtClean="0">
                          <a:effectLst/>
                          <a:latin typeface="+mn-lt"/>
                          <a:ea typeface="Calibri"/>
                          <a:cs typeface="Times New Roman"/>
                        </a:rPr>
                        <a:t>Cografi</a:t>
                      </a:r>
                      <a:r>
                        <a:rPr lang="tr-TR" sz="1800" dirty="0" smtClean="0">
                          <a:effectLst/>
                          <a:latin typeface="+mn-lt"/>
                          <a:ea typeface="Calibri"/>
                          <a:cs typeface="Times New Roman"/>
                        </a:rPr>
                        <a:t> Bilgi Sistemleri</a:t>
                      </a:r>
                    </a:p>
                    <a:p>
                      <a:pPr>
                        <a:lnSpc>
                          <a:spcPct val="115000"/>
                        </a:lnSpc>
                        <a:spcAft>
                          <a:spcPts val="0"/>
                        </a:spcAft>
                      </a:pPr>
                      <a:r>
                        <a:rPr lang="tr-TR" sz="1800" dirty="0" smtClean="0">
                          <a:effectLst/>
                          <a:latin typeface="+mn-lt"/>
                          <a:ea typeface="Calibri"/>
                          <a:cs typeface="Times New Roman"/>
                        </a:rPr>
                        <a:t>E-Ticaret ve Pazarlama</a:t>
                      </a:r>
                    </a:p>
                    <a:p>
                      <a:pPr>
                        <a:lnSpc>
                          <a:spcPct val="115000"/>
                        </a:lnSpc>
                        <a:spcAft>
                          <a:spcPts val="0"/>
                        </a:spcAft>
                      </a:pPr>
                      <a:r>
                        <a:rPr lang="tr-TR" sz="1800" dirty="0" smtClean="0">
                          <a:effectLst/>
                          <a:latin typeface="+mn-lt"/>
                          <a:ea typeface="Calibri"/>
                          <a:cs typeface="Times New Roman"/>
                        </a:rPr>
                        <a:t>Coğrafi Bilgi Sis. ve Teknolojileri</a:t>
                      </a:r>
                    </a:p>
                    <a:p>
                      <a:pPr>
                        <a:lnSpc>
                          <a:spcPct val="115000"/>
                        </a:lnSpc>
                        <a:spcAft>
                          <a:spcPts val="0"/>
                        </a:spcAft>
                      </a:pPr>
                      <a:r>
                        <a:rPr lang="tr-TR" sz="1800" dirty="0" smtClean="0">
                          <a:effectLst/>
                          <a:latin typeface="+mn-lt"/>
                          <a:ea typeface="Calibri"/>
                          <a:cs typeface="Times New Roman"/>
                        </a:rPr>
                        <a:t>Grafik Tasarımı</a:t>
                      </a:r>
                    </a:p>
                    <a:p>
                      <a:pPr>
                        <a:lnSpc>
                          <a:spcPct val="115000"/>
                        </a:lnSpc>
                        <a:spcAft>
                          <a:spcPts val="0"/>
                        </a:spcAft>
                      </a:pPr>
                      <a:r>
                        <a:rPr lang="tr-TR" sz="1800" dirty="0" smtClean="0">
                          <a:effectLst/>
                          <a:latin typeface="+mn-lt"/>
                          <a:ea typeface="Calibri"/>
                          <a:cs typeface="Times New Roman"/>
                        </a:rPr>
                        <a:t>Internet ve </a:t>
                      </a:r>
                      <a:r>
                        <a:rPr lang="tr-TR" sz="1800" dirty="0" err="1" smtClean="0">
                          <a:effectLst/>
                          <a:latin typeface="+mn-lt"/>
                          <a:ea typeface="Calibri"/>
                          <a:cs typeface="Times New Roman"/>
                        </a:rPr>
                        <a:t>Ag</a:t>
                      </a:r>
                      <a:r>
                        <a:rPr lang="tr-TR" sz="1800" dirty="0" smtClean="0">
                          <a:effectLst/>
                          <a:latin typeface="+mn-lt"/>
                          <a:ea typeface="Calibri"/>
                          <a:cs typeface="Times New Roman"/>
                        </a:rPr>
                        <a:t> Teknolojileri</a:t>
                      </a:r>
                    </a:p>
                    <a:p>
                      <a:pPr>
                        <a:lnSpc>
                          <a:spcPct val="115000"/>
                        </a:lnSpc>
                        <a:spcAft>
                          <a:spcPts val="0"/>
                        </a:spcAft>
                      </a:pPr>
                      <a:r>
                        <a:rPr lang="tr-TR" sz="1800" dirty="0" smtClean="0">
                          <a:effectLst/>
                          <a:latin typeface="+mn-lt"/>
                          <a:ea typeface="Calibri"/>
                          <a:cs typeface="Times New Roman"/>
                        </a:rPr>
                        <a:t>Mobil Teknolojileri</a:t>
                      </a:r>
                    </a:p>
                    <a:p>
                      <a:pPr>
                        <a:lnSpc>
                          <a:spcPct val="115000"/>
                        </a:lnSpc>
                        <a:spcAft>
                          <a:spcPts val="0"/>
                        </a:spcAft>
                      </a:pPr>
                      <a:r>
                        <a:rPr lang="tr-TR" sz="1800" dirty="0" err="1" smtClean="0">
                          <a:effectLst/>
                          <a:latin typeface="+mn-lt"/>
                          <a:ea typeface="Calibri"/>
                          <a:cs typeface="Times New Roman"/>
                        </a:rPr>
                        <a:t>Saglık</a:t>
                      </a:r>
                      <a:r>
                        <a:rPr lang="tr-TR" sz="1800" dirty="0" smtClean="0">
                          <a:effectLst/>
                          <a:latin typeface="+mn-lt"/>
                          <a:ea typeface="Calibri"/>
                          <a:cs typeface="Times New Roman"/>
                        </a:rPr>
                        <a:t> Bilgi Sistemleri </a:t>
                      </a:r>
                      <a:r>
                        <a:rPr lang="tr-TR" sz="1800" dirty="0" err="1" smtClean="0">
                          <a:effectLst/>
                          <a:latin typeface="+mn-lt"/>
                          <a:ea typeface="Calibri"/>
                          <a:cs typeface="Times New Roman"/>
                        </a:rPr>
                        <a:t>Teknikerligi</a:t>
                      </a:r>
                      <a:endParaRPr lang="tr-TR" sz="1800" dirty="0" smtClean="0">
                        <a:effectLst/>
                        <a:latin typeface="+mn-lt"/>
                        <a:ea typeface="Calibri"/>
                        <a:cs typeface="Times New Roman"/>
                      </a:endParaRPr>
                    </a:p>
                    <a:p>
                      <a:pPr>
                        <a:lnSpc>
                          <a:spcPct val="115000"/>
                        </a:lnSpc>
                        <a:spcAft>
                          <a:spcPts val="0"/>
                        </a:spcAft>
                      </a:pPr>
                      <a:r>
                        <a:rPr lang="tr-TR" sz="1800" dirty="0" smtClean="0">
                          <a:effectLst/>
                          <a:latin typeface="+mn-lt"/>
                          <a:ea typeface="Calibri"/>
                          <a:cs typeface="Times New Roman"/>
                        </a:rPr>
                        <a:t>Sahne,</a:t>
                      </a:r>
                      <a:r>
                        <a:rPr lang="tr-TR" sz="1800" baseline="0" dirty="0" smtClean="0">
                          <a:effectLst/>
                          <a:latin typeface="+mn-lt"/>
                          <a:ea typeface="Calibri"/>
                          <a:cs typeface="Times New Roman"/>
                        </a:rPr>
                        <a:t> Işık ve Ses </a:t>
                      </a:r>
                      <a:r>
                        <a:rPr lang="tr-TR" sz="1800" dirty="0" smtClean="0">
                          <a:effectLst/>
                          <a:latin typeface="+mn-lt"/>
                          <a:ea typeface="Calibri"/>
                          <a:cs typeface="Times New Roman"/>
                        </a:rPr>
                        <a:t>Teknolojileri</a:t>
                      </a:r>
                    </a:p>
                    <a:p>
                      <a:pPr>
                        <a:lnSpc>
                          <a:spcPct val="115000"/>
                        </a:lnSpc>
                        <a:spcAft>
                          <a:spcPts val="0"/>
                        </a:spcAft>
                      </a:pPr>
                      <a:r>
                        <a:rPr lang="tr-TR" sz="1800" dirty="0" smtClean="0">
                          <a:effectLst/>
                          <a:latin typeface="+mn-lt"/>
                          <a:ea typeface="Calibri"/>
                          <a:cs typeface="Times New Roman"/>
                        </a:rPr>
                        <a:t>Web Tasarımı ve Kodlama</a:t>
                      </a:r>
                    </a:p>
                    <a:p>
                      <a:pPr>
                        <a:lnSpc>
                          <a:spcPct val="115000"/>
                        </a:lnSpc>
                        <a:spcAft>
                          <a:spcPts val="0"/>
                        </a:spcAft>
                      </a:pPr>
                      <a:r>
                        <a:rPr lang="tr-TR" sz="1800" dirty="0" smtClean="0">
                          <a:effectLst/>
                          <a:latin typeface="+mn-lt"/>
                          <a:ea typeface="Calibri"/>
                          <a:cs typeface="Times New Roman"/>
                        </a:rPr>
                        <a:t>Yeni Medya ve Gazetecilik</a:t>
                      </a:r>
                    </a:p>
                  </a:txBody>
                  <a:tcPr marL="68580" marR="68580" marT="0" marB="0"/>
                </a:tc>
              </a:tr>
            </a:tbl>
          </a:graphicData>
        </a:graphic>
      </p:graphicFrame>
    </p:spTree>
    <p:extLst>
      <p:ext uri="{BB962C8B-B14F-4D97-AF65-F5344CB8AC3E}">
        <p14:creationId xmlns:p14="http://schemas.microsoft.com/office/powerpoint/2010/main" val="3457635651"/>
      </p:ext>
    </p:extLst>
  </p:cSld>
  <p:clrMapOvr>
    <a:masterClrMapping/>
  </p:clrMapOvr>
  <p:transition spd="med">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74638"/>
            <a:ext cx="6912768" cy="1143000"/>
          </a:xfrm>
        </p:spPr>
        <p:txBody>
          <a:bodyPr/>
          <a:lstStyle/>
          <a:p>
            <a:r>
              <a:rPr lang="tr-TR" sz="2000" b="1" dirty="0">
                <a:solidFill>
                  <a:srgbClr val="FF0000"/>
                </a:solidFill>
              </a:rPr>
              <a:t>Mesleki ve Teknik Ortaöğretim Kurumu Mezunlarının </a:t>
            </a:r>
            <a:br>
              <a:rPr lang="tr-TR" sz="2000" b="1" dirty="0">
                <a:solidFill>
                  <a:srgbClr val="FF0000"/>
                </a:solidFill>
              </a:rPr>
            </a:br>
            <a:r>
              <a:rPr lang="tr-TR" sz="2000" b="1" dirty="0" smtClean="0">
                <a:solidFill>
                  <a:srgbClr val="FF0000"/>
                </a:solidFill>
              </a:rPr>
              <a:t>Ek Sınavla </a:t>
            </a:r>
            <a:r>
              <a:rPr lang="tr-TR" sz="2000" b="1" dirty="0">
                <a:solidFill>
                  <a:srgbClr val="FF0000"/>
                </a:solidFill>
              </a:rPr>
              <a:t>Yerleşebilecekleri</a:t>
            </a:r>
            <a:r>
              <a:rPr lang="tr-TR" sz="2000" dirty="0">
                <a:solidFill>
                  <a:srgbClr val="FF0000"/>
                </a:solidFill>
              </a:rPr>
              <a:t/>
            </a:r>
            <a:br>
              <a:rPr lang="tr-TR" sz="2000" dirty="0">
                <a:solidFill>
                  <a:srgbClr val="FF0000"/>
                </a:solidFill>
              </a:rPr>
            </a:br>
            <a:r>
              <a:rPr lang="tr-TR" sz="2000" b="1" dirty="0">
                <a:solidFill>
                  <a:srgbClr val="FF0000"/>
                </a:solidFill>
              </a:rPr>
              <a:t>Ön Lisans Programları</a:t>
            </a:r>
            <a:endParaRPr lang="tr-TR" dirty="0">
              <a:solidFill>
                <a:srgbClr val="FF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57322665"/>
              </p:ext>
            </p:extLst>
          </p:nvPr>
        </p:nvGraphicFramePr>
        <p:xfrm>
          <a:off x="1647190" y="1772817"/>
          <a:ext cx="5849620" cy="4486656"/>
        </p:xfrm>
        <a:graphic>
          <a:graphicData uri="http://schemas.openxmlformats.org/drawingml/2006/table">
            <a:tbl>
              <a:tblPr firstRow="1" firstCol="1" bandRow="1">
                <a:tableStyleId>{5C22544A-7EE6-4342-B048-85BDC9FD1C3A}</a:tableStyleId>
              </a:tblPr>
              <a:tblGrid>
                <a:gridCol w="2228850"/>
                <a:gridCol w="3620770"/>
              </a:tblGrid>
              <a:tr h="4392488">
                <a:tc>
                  <a:txBody>
                    <a:bodyPr/>
                    <a:lstStyle/>
                    <a:p>
                      <a:pPr>
                        <a:lnSpc>
                          <a:spcPct val="115000"/>
                        </a:lnSpc>
                        <a:spcAft>
                          <a:spcPts val="0"/>
                        </a:spcAft>
                      </a:pPr>
                      <a:r>
                        <a:rPr lang="tr-TR" sz="1000" dirty="0">
                          <a:effectLst/>
                        </a:rPr>
                        <a:t> </a:t>
                      </a:r>
                      <a:endParaRPr lang="tr-TR" sz="1100" dirty="0">
                        <a:effectLst/>
                      </a:endParaRPr>
                    </a:p>
                    <a:p>
                      <a:pPr>
                        <a:lnSpc>
                          <a:spcPct val="115000"/>
                        </a:lnSpc>
                        <a:spcAft>
                          <a:spcPts val="0"/>
                        </a:spcAft>
                      </a:pPr>
                      <a:r>
                        <a:rPr lang="tr-TR" sz="1000" dirty="0">
                          <a:effectLst/>
                        </a:rPr>
                        <a:t> </a:t>
                      </a:r>
                      <a:endParaRPr lang="tr-TR" sz="1100" dirty="0">
                        <a:effectLst/>
                      </a:endParaRPr>
                    </a:p>
                    <a:p>
                      <a:pPr>
                        <a:lnSpc>
                          <a:spcPct val="115000"/>
                        </a:lnSpc>
                        <a:spcAft>
                          <a:spcPts val="0"/>
                        </a:spcAft>
                      </a:pPr>
                      <a:r>
                        <a:rPr lang="tr-TR" sz="1000" dirty="0">
                          <a:effectLst/>
                        </a:rPr>
                        <a:t> </a:t>
                      </a:r>
                      <a:endParaRPr lang="tr-TR" sz="1100" dirty="0">
                        <a:effectLst/>
                      </a:endParaRPr>
                    </a:p>
                    <a:p>
                      <a:pPr>
                        <a:lnSpc>
                          <a:spcPct val="115000"/>
                        </a:lnSpc>
                        <a:spcAft>
                          <a:spcPts val="0"/>
                        </a:spcAft>
                      </a:pPr>
                      <a:r>
                        <a:rPr lang="tr-TR" sz="1000" dirty="0">
                          <a:effectLst/>
                        </a:rPr>
                        <a:t> </a:t>
                      </a:r>
                      <a:endParaRPr lang="tr-TR" sz="1100" dirty="0">
                        <a:effectLst/>
                      </a:endParaRPr>
                    </a:p>
                    <a:p>
                      <a:pPr>
                        <a:lnSpc>
                          <a:spcPct val="115000"/>
                        </a:lnSpc>
                        <a:spcAft>
                          <a:spcPts val="0"/>
                        </a:spcAft>
                      </a:pPr>
                      <a:r>
                        <a:rPr lang="tr-TR" sz="2400" dirty="0">
                          <a:effectLst/>
                        </a:rPr>
                        <a:t>BİYOMEDİKAL CİHAZ TEKNOLOJİLERİ</a:t>
                      </a:r>
                    </a:p>
                    <a:p>
                      <a:pPr>
                        <a:lnSpc>
                          <a:spcPct val="115000"/>
                        </a:lnSpc>
                        <a:spcAft>
                          <a:spcPts val="0"/>
                        </a:spcAft>
                      </a:pPr>
                      <a:r>
                        <a:rPr lang="tr-TR" sz="2400" dirty="0">
                          <a:effectLst/>
                        </a:rPr>
                        <a:t> </a:t>
                      </a:r>
                    </a:p>
                    <a:p>
                      <a:pPr>
                        <a:lnSpc>
                          <a:spcPct val="115000"/>
                        </a:lnSpc>
                        <a:spcAft>
                          <a:spcPts val="0"/>
                        </a:spcAft>
                      </a:pPr>
                      <a:r>
                        <a:rPr lang="tr-TR" sz="1000" dirty="0">
                          <a:effectLst/>
                        </a:rPr>
                        <a:t> </a:t>
                      </a:r>
                      <a:endParaRPr lang="tr-TR" sz="1100" dirty="0">
                        <a:effectLst/>
                      </a:endParaRPr>
                    </a:p>
                    <a:p>
                      <a:pPr>
                        <a:lnSpc>
                          <a:spcPct val="115000"/>
                        </a:lnSpc>
                        <a:spcAft>
                          <a:spcPts val="0"/>
                        </a:spcAft>
                      </a:pPr>
                      <a:r>
                        <a:rPr lang="tr-TR" sz="1000" dirty="0">
                          <a:effectLst/>
                        </a:rPr>
                        <a:t> </a:t>
                      </a:r>
                      <a:endParaRPr lang="tr-TR" sz="1100" dirty="0">
                        <a:effectLst/>
                      </a:endParaRPr>
                    </a:p>
                    <a:p>
                      <a:pPr>
                        <a:lnSpc>
                          <a:spcPct val="115000"/>
                        </a:lnSpc>
                        <a:spcAft>
                          <a:spcPts val="0"/>
                        </a:spcAft>
                      </a:pPr>
                      <a:r>
                        <a:rPr lang="tr-TR" sz="1000" dirty="0">
                          <a:effectLst/>
                        </a:rPr>
                        <a:t> </a:t>
                      </a:r>
                      <a:endParaRPr lang="tr-TR" sz="1100" dirty="0">
                        <a:effectLst/>
                      </a:endParaRPr>
                    </a:p>
                    <a:p>
                      <a:pPr>
                        <a:lnSpc>
                          <a:spcPct val="115000"/>
                        </a:lnSpc>
                        <a:spcAft>
                          <a:spcPts val="0"/>
                        </a:spcAft>
                      </a:pPr>
                      <a:r>
                        <a:rPr lang="tr-TR" sz="1000" dirty="0">
                          <a:effectLst/>
                        </a:rPr>
                        <a:t> </a:t>
                      </a:r>
                      <a:endParaRPr lang="tr-TR"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tr-TR" sz="1600" dirty="0" smtClean="0">
                          <a:effectLst/>
                          <a:latin typeface="+mn-lt"/>
                          <a:ea typeface="Calibri"/>
                          <a:cs typeface="Times New Roman"/>
                        </a:rPr>
                        <a:t>Alternatif Enerji Kaynakları Teknolojisi</a:t>
                      </a:r>
                    </a:p>
                    <a:p>
                      <a:pPr>
                        <a:lnSpc>
                          <a:spcPct val="115000"/>
                        </a:lnSpc>
                        <a:spcAft>
                          <a:spcPts val="0"/>
                        </a:spcAft>
                      </a:pPr>
                      <a:r>
                        <a:rPr lang="tr-TR" sz="1600" dirty="0" smtClean="0">
                          <a:effectLst/>
                          <a:latin typeface="+mn-lt"/>
                          <a:ea typeface="Calibri"/>
                          <a:cs typeface="Times New Roman"/>
                        </a:rPr>
                        <a:t>Biyomedikal Cihaz Teknolojisi</a:t>
                      </a:r>
                    </a:p>
                    <a:p>
                      <a:pPr>
                        <a:lnSpc>
                          <a:spcPct val="115000"/>
                        </a:lnSpc>
                        <a:spcAft>
                          <a:spcPts val="0"/>
                        </a:spcAft>
                      </a:pPr>
                      <a:r>
                        <a:rPr lang="tr-TR" sz="1600" dirty="0" smtClean="0">
                          <a:effectLst/>
                          <a:latin typeface="+mn-lt"/>
                          <a:ea typeface="Calibri"/>
                          <a:cs typeface="Times New Roman"/>
                        </a:rPr>
                        <a:t>Elektrik</a:t>
                      </a:r>
                    </a:p>
                    <a:p>
                      <a:pPr>
                        <a:lnSpc>
                          <a:spcPct val="115000"/>
                        </a:lnSpc>
                        <a:spcAft>
                          <a:spcPts val="0"/>
                        </a:spcAft>
                      </a:pPr>
                      <a:r>
                        <a:rPr lang="tr-TR" sz="1600" dirty="0" smtClean="0">
                          <a:effectLst/>
                          <a:latin typeface="+mn-lt"/>
                          <a:ea typeface="Calibri"/>
                          <a:cs typeface="Times New Roman"/>
                        </a:rPr>
                        <a:t>Elektrik Enerjisi Üretim, İletim ve </a:t>
                      </a:r>
                      <a:r>
                        <a:rPr lang="tr-TR" sz="1600" dirty="0" err="1" smtClean="0">
                          <a:effectLst/>
                          <a:latin typeface="+mn-lt"/>
                          <a:ea typeface="Calibri"/>
                          <a:cs typeface="Times New Roman"/>
                        </a:rPr>
                        <a:t>Dagıtımı</a:t>
                      </a:r>
                      <a:endParaRPr lang="tr-TR" sz="1600" dirty="0" smtClean="0">
                        <a:effectLst/>
                        <a:latin typeface="+mn-lt"/>
                        <a:ea typeface="Calibri"/>
                        <a:cs typeface="Times New Roman"/>
                      </a:endParaRPr>
                    </a:p>
                    <a:p>
                      <a:pPr>
                        <a:lnSpc>
                          <a:spcPct val="115000"/>
                        </a:lnSpc>
                        <a:spcAft>
                          <a:spcPts val="0"/>
                        </a:spcAft>
                      </a:pPr>
                      <a:r>
                        <a:rPr lang="tr-TR" sz="1600" dirty="0" smtClean="0">
                          <a:effectLst/>
                          <a:latin typeface="+mn-lt"/>
                          <a:ea typeface="Calibri"/>
                          <a:cs typeface="Times New Roman"/>
                        </a:rPr>
                        <a:t>Elektrikli Cihaz Teknolojisi</a:t>
                      </a:r>
                    </a:p>
                    <a:p>
                      <a:pPr>
                        <a:lnSpc>
                          <a:spcPct val="115000"/>
                        </a:lnSpc>
                        <a:spcAft>
                          <a:spcPts val="0"/>
                        </a:spcAft>
                      </a:pPr>
                      <a:r>
                        <a:rPr lang="tr-TR" sz="1600" dirty="0" smtClean="0">
                          <a:effectLst/>
                          <a:latin typeface="+mn-lt"/>
                          <a:ea typeface="Calibri"/>
                          <a:cs typeface="Times New Roman"/>
                        </a:rPr>
                        <a:t>Elektronik </a:t>
                      </a:r>
                      <a:r>
                        <a:rPr lang="tr-TR" sz="1600" dirty="0" err="1" smtClean="0">
                          <a:effectLst/>
                          <a:latin typeface="+mn-lt"/>
                          <a:ea typeface="Calibri"/>
                          <a:cs typeface="Times New Roman"/>
                        </a:rPr>
                        <a:t>Haberlesme</a:t>
                      </a:r>
                      <a:r>
                        <a:rPr lang="tr-TR" sz="1600" dirty="0" smtClean="0">
                          <a:effectLst/>
                          <a:latin typeface="+mn-lt"/>
                          <a:ea typeface="Calibri"/>
                          <a:cs typeface="Times New Roman"/>
                        </a:rPr>
                        <a:t> Teknolojisi</a:t>
                      </a:r>
                    </a:p>
                    <a:p>
                      <a:pPr>
                        <a:lnSpc>
                          <a:spcPct val="115000"/>
                        </a:lnSpc>
                        <a:spcAft>
                          <a:spcPts val="0"/>
                        </a:spcAft>
                      </a:pPr>
                      <a:r>
                        <a:rPr lang="tr-TR" sz="1600" dirty="0" smtClean="0">
                          <a:effectLst/>
                          <a:latin typeface="+mn-lt"/>
                          <a:ea typeface="Calibri"/>
                          <a:cs typeface="Times New Roman"/>
                        </a:rPr>
                        <a:t>Elektronik Teknolojisi</a:t>
                      </a:r>
                    </a:p>
                    <a:p>
                      <a:pPr>
                        <a:lnSpc>
                          <a:spcPct val="115000"/>
                        </a:lnSpc>
                        <a:spcAft>
                          <a:spcPts val="0"/>
                        </a:spcAft>
                      </a:pPr>
                      <a:r>
                        <a:rPr lang="tr-TR" sz="1600" dirty="0" err="1" smtClean="0">
                          <a:effectLst/>
                          <a:latin typeface="+mn-lt"/>
                          <a:ea typeface="Calibri"/>
                          <a:cs typeface="Times New Roman"/>
                        </a:rPr>
                        <a:t>Elektronörofizyoloji</a:t>
                      </a:r>
                      <a:endParaRPr lang="tr-TR" sz="1600" dirty="0" smtClean="0">
                        <a:effectLst/>
                        <a:latin typeface="+mn-lt"/>
                        <a:ea typeface="Calibri"/>
                        <a:cs typeface="Times New Roman"/>
                      </a:endParaRPr>
                    </a:p>
                    <a:p>
                      <a:pPr>
                        <a:lnSpc>
                          <a:spcPct val="115000"/>
                        </a:lnSpc>
                        <a:spcAft>
                          <a:spcPts val="0"/>
                        </a:spcAft>
                      </a:pPr>
                      <a:r>
                        <a:rPr lang="tr-TR" sz="1600" dirty="0" smtClean="0">
                          <a:effectLst/>
                          <a:latin typeface="+mn-lt"/>
                          <a:ea typeface="Calibri"/>
                          <a:cs typeface="Times New Roman"/>
                        </a:rPr>
                        <a:t>Enerji Tesisleri </a:t>
                      </a:r>
                      <a:r>
                        <a:rPr lang="tr-TR" sz="1600" dirty="0" err="1" smtClean="0">
                          <a:effectLst/>
                          <a:latin typeface="+mn-lt"/>
                          <a:ea typeface="Calibri"/>
                          <a:cs typeface="Times New Roman"/>
                        </a:rPr>
                        <a:t>Isletmeciligi</a:t>
                      </a:r>
                      <a:endParaRPr lang="tr-TR" sz="1600" dirty="0" smtClean="0">
                        <a:effectLst/>
                        <a:latin typeface="+mn-lt"/>
                        <a:ea typeface="Calibri"/>
                        <a:cs typeface="Times New Roman"/>
                      </a:endParaRPr>
                    </a:p>
                    <a:p>
                      <a:pPr>
                        <a:lnSpc>
                          <a:spcPct val="115000"/>
                        </a:lnSpc>
                        <a:spcAft>
                          <a:spcPts val="0"/>
                        </a:spcAft>
                      </a:pPr>
                      <a:r>
                        <a:rPr lang="tr-TR" sz="1600" dirty="0" smtClean="0">
                          <a:effectLst/>
                          <a:latin typeface="+mn-lt"/>
                          <a:ea typeface="Calibri"/>
                          <a:cs typeface="Times New Roman"/>
                        </a:rPr>
                        <a:t>Kontrol ve Otomasyon Teknolojisi</a:t>
                      </a:r>
                    </a:p>
                    <a:p>
                      <a:pPr>
                        <a:lnSpc>
                          <a:spcPct val="115000"/>
                        </a:lnSpc>
                        <a:spcAft>
                          <a:spcPts val="0"/>
                        </a:spcAft>
                      </a:pPr>
                      <a:r>
                        <a:rPr lang="tr-TR" sz="1600" dirty="0" err="1" smtClean="0">
                          <a:effectLst/>
                          <a:latin typeface="+mn-lt"/>
                          <a:ea typeface="Calibri"/>
                          <a:cs typeface="Times New Roman"/>
                        </a:rPr>
                        <a:t>Mekatronik</a:t>
                      </a:r>
                      <a:endParaRPr lang="tr-TR" sz="1600" dirty="0" smtClean="0">
                        <a:effectLst/>
                        <a:latin typeface="+mn-lt"/>
                        <a:ea typeface="Calibri"/>
                        <a:cs typeface="Times New Roman"/>
                      </a:endParaRPr>
                    </a:p>
                    <a:p>
                      <a:pPr>
                        <a:lnSpc>
                          <a:spcPct val="115000"/>
                        </a:lnSpc>
                        <a:spcAft>
                          <a:spcPts val="0"/>
                        </a:spcAft>
                      </a:pPr>
                      <a:r>
                        <a:rPr lang="tr-TR" sz="1600" dirty="0" smtClean="0">
                          <a:effectLst/>
                          <a:latin typeface="+mn-lt"/>
                          <a:ea typeface="Calibri"/>
                          <a:cs typeface="Times New Roman"/>
                        </a:rPr>
                        <a:t>Mobil Teknolojileri</a:t>
                      </a:r>
                    </a:p>
                    <a:p>
                      <a:pPr>
                        <a:lnSpc>
                          <a:spcPct val="115000"/>
                        </a:lnSpc>
                        <a:spcAft>
                          <a:spcPts val="0"/>
                        </a:spcAft>
                      </a:pPr>
                      <a:r>
                        <a:rPr lang="tr-TR" sz="1600" dirty="0" err="1" smtClean="0">
                          <a:effectLst/>
                          <a:latin typeface="+mn-lt"/>
                          <a:ea typeface="Calibri"/>
                          <a:cs typeface="Times New Roman"/>
                        </a:rPr>
                        <a:t>Odyometri</a:t>
                      </a:r>
                      <a:endParaRPr lang="tr-TR" sz="1600" dirty="0" smtClean="0">
                        <a:effectLst/>
                        <a:latin typeface="+mn-lt"/>
                        <a:ea typeface="Calibri"/>
                        <a:cs typeface="Times New Roman"/>
                      </a:endParaRPr>
                    </a:p>
                    <a:p>
                      <a:pPr>
                        <a:lnSpc>
                          <a:spcPct val="115000"/>
                        </a:lnSpc>
                        <a:spcAft>
                          <a:spcPts val="0"/>
                        </a:spcAft>
                      </a:pPr>
                      <a:r>
                        <a:rPr lang="tr-TR" sz="1600" dirty="0" smtClean="0">
                          <a:effectLst/>
                          <a:latin typeface="+mn-lt"/>
                          <a:ea typeface="Calibri"/>
                          <a:cs typeface="Times New Roman"/>
                        </a:rPr>
                        <a:t>Ortopedik Protez ve </a:t>
                      </a:r>
                      <a:r>
                        <a:rPr lang="tr-TR" sz="1600" dirty="0" err="1" smtClean="0">
                          <a:effectLst/>
                          <a:latin typeface="+mn-lt"/>
                          <a:ea typeface="Calibri"/>
                          <a:cs typeface="Times New Roman"/>
                        </a:rPr>
                        <a:t>Ortez</a:t>
                      </a:r>
                      <a:endParaRPr lang="tr-TR" sz="1600" dirty="0" smtClean="0">
                        <a:effectLst/>
                        <a:latin typeface="+mn-lt"/>
                        <a:ea typeface="Calibri"/>
                        <a:cs typeface="Times New Roman"/>
                      </a:endParaRPr>
                    </a:p>
                    <a:p>
                      <a:pPr>
                        <a:lnSpc>
                          <a:spcPct val="115000"/>
                        </a:lnSpc>
                        <a:spcAft>
                          <a:spcPts val="0"/>
                        </a:spcAft>
                      </a:pPr>
                      <a:endParaRPr lang="tr-TR"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058242210"/>
      </p:ext>
    </p:extLst>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457200" y="1124744"/>
            <a:ext cx="8229600" cy="5199856"/>
          </a:xfrm>
        </p:spPr>
        <p:txBody>
          <a:bodyPr>
            <a:normAutofit/>
          </a:bodyPr>
          <a:lstStyle/>
          <a:p>
            <a:pPr marL="0" indent="0">
              <a:buNone/>
            </a:pPr>
            <a:r>
              <a:rPr lang="tr-TR" b="1" u="sng" dirty="0" smtClean="0"/>
              <a:t>ÖNEMLİ:</a:t>
            </a:r>
            <a:r>
              <a:rPr lang="tr-TR" dirty="0" smtClean="0"/>
              <a:t> Her aday 2020 YKS Kılavuzunu </a:t>
            </a:r>
            <a:r>
              <a:rPr lang="tr-TR" b="1" u="sng" dirty="0" smtClean="0"/>
              <a:t>okumalıdır!!!</a:t>
            </a:r>
          </a:p>
          <a:p>
            <a:pPr marL="0" indent="0">
              <a:buNone/>
            </a:pPr>
            <a:endParaRPr lang="tr-TR" dirty="0" smtClean="0"/>
          </a:p>
          <a:p>
            <a:pPr marL="0" indent="0">
              <a:buNone/>
            </a:pPr>
            <a:r>
              <a:rPr lang="tr-TR" dirty="0"/>
              <a:t>Yükseköğretime giriş sınavının </a:t>
            </a:r>
            <a:r>
              <a:rPr lang="tr-TR" dirty="0" smtClean="0"/>
              <a:t>adı</a:t>
            </a:r>
            <a:r>
              <a:rPr lang="tr-TR" dirty="0" smtClean="0">
                <a:solidFill>
                  <a:srgbClr val="FF0000"/>
                </a:solidFill>
              </a:rPr>
              <a:t> </a:t>
            </a:r>
            <a:r>
              <a:rPr lang="tr-TR" dirty="0">
                <a:solidFill>
                  <a:srgbClr val="FF0000"/>
                </a:solidFill>
              </a:rPr>
              <a:t>Yükseköğretim Kurumları Sınavı’</a:t>
            </a:r>
            <a:r>
              <a:rPr lang="tr-TR" dirty="0"/>
              <a:t>dır</a:t>
            </a:r>
            <a:r>
              <a:rPr lang="tr-TR" dirty="0" smtClean="0"/>
              <a:t>.</a:t>
            </a:r>
          </a:p>
          <a:p>
            <a:pPr marL="0" indent="0" algn="ctr">
              <a:buNone/>
            </a:pPr>
            <a:r>
              <a:rPr lang="tr-TR" dirty="0" smtClean="0"/>
              <a:t>    TYT      Temel </a:t>
            </a:r>
            <a:r>
              <a:rPr lang="tr-TR" dirty="0"/>
              <a:t>Yeterlilik Testi </a:t>
            </a:r>
            <a:endParaRPr lang="tr-TR" dirty="0" smtClean="0"/>
          </a:p>
          <a:p>
            <a:pPr marL="0" indent="0" algn="ctr">
              <a:buNone/>
            </a:pPr>
            <a:r>
              <a:rPr lang="tr-TR" dirty="0" smtClean="0"/>
              <a:t>       AYT      Alan </a:t>
            </a:r>
            <a:r>
              <a:rPr lang="tr-TR" dirty="0"/>
              <a:t>Yeterlilik </a:t>
            </a:r>
            <a:r>
              <a:rPr lang="tr-TR" dirty="0" smtClean="0"/>
              <a:t>Testleri</a:t>
            </a:r>
          </a:p>
          <a:p>
            <a:pPr marL="0" indent="0" algn="ctr">
              <a:buNone/>
            </a:pPr>
            <a:r>
              <a:rPr lang="tr-TR" dirty="0" smtClean="0"/>
              <a:t>YDT       Yabancı </a:t>
            </a:r>
            <a:r>
              <a:rPr lang="tr-TR" dirty="0"/>
              <a:t>Dil Testi </a:t>
            </a:r>
          </a:p>
          <a:p>
            <a:pPr marL="0" indent="0" algn="ctr">
              <a:buNone/>
            </a:pPr>
            <a:r>
              <a:rPr lang="tr-TR" dirty="0" smtClean="0"/>
              <a:t> </a:t>
            </a:r>
          </a:p>
          <a:p>
            <a:pPr marL="0" indent="0" algn="ctr">
              <a:buNone/>
            </a:pPr>
            <a:r>
              <a:rPr lang="tr-TR" b="1" u="sng" dirty="0" smtClean="0"/>
              <a:t>Başvurular </a:t>
            </a:r>
          </a:p>
          <a:p>
            <a:pPr marL="0" indent="0" algn="ctr">
              <a:buNone/>
            </a:pPr>
            <a:r>
              <a:rPr lang="tr-TR" dirty="0" smtClean="0"/>
              <a:t> </a:t>
            </a:r>
            <a:r>
              <a:rPr lang="tr-TR" b="1" dirty="0" smtClean="0">
                <a:solidFill>
                  <a:srgbClr val="FF0000"/>
                </a:solidFill>
              </a:rPr>
              <a:t>06 Şubat-03 Mart 2020</a:t>
            </a:r>
            <a:endParaRPr lang="tr-TR" b="1" dirty="0">
              <a:solidFill>
                <a:srgbClr val="FF0000"/>
              </a:solidFill>
            </a:endParaRPr>
          </a:p>
        </p:txBody>
      </p:sp>
    </p:spTree>
    <p:extLst>
      <p:ext uri="{BB962C8B-B14F-4D97-AF65-F5344CB8AC3E}">
        <p14:creationId xmlns:p14="http://schemas.microsoft.com/office/powerpoint/2010/main" val="2822821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116632"/>
            <a:ext cx="6840760" cy="936104"/>
          </a:xfrm>
        </p:spPr>
        <p:txBody>
          <a:bodyPr>
            <a:normAutofit fontScale="90000"/>
          </a:bodyPr>
          <a:lstStyle/>
          <a:p>
            <a:r>
              <a:rPr lang="tr-TR" sz="2000" b="1" dirty="0">
                <a:solidFill>
                  <a:srgbClr val="FF0000"/>
                </a:solidFill>
              </a:rPr>
              <a:t>Mesleki ve Teknik Ortaöğretim Kurumu Mezunlarının </a:t>
            </a:r>
            <a:br>
              <a:rPr lang="tr-TR" sz="2000" b="1" dirty="0">
                <a:solidFill>
                  <a:srgbClr val="FF0000"/>
                </a:solidFill>
              </a:rPr>
            </a:br>
            <a:r>
              <a:rPr lang="tr-TR" sz="2000" b="1" dirty="0" smtClean="0">
                <a:solidFill>
                  <a:srgbClr val="FF0000"/>
                </a:solidFill>
              </a:rPr>
              <a:t>Ek Puanla </a:t>
            </a:r>
            <a:r>
              <a:rPr lang="tr-TR" sz="2000" b="1" dirty="0">
                <a:solidFill>
                  <a:srgbClr val="FF0000"/>
                </a:solidFill>
              </a:rPr>
              <a:t>Yerleşebilecekleri</a:t>
            </a:r>
            <a:r>
              <a:rPr lang="tr-TR" sz="2000" dirty="0">
                <a:solidFill>
                  <a:srgbClr val="FF0000"/>
                </a:solidFill>
              </a:rPr>
              <a:t/>
            </a:r>
            <a:br>
              <a:rPr lang="tr-TR" sz="2000" dirty="0">
                <a:solidFill>
                  <a:srgbClr val="FF0000"/>
                </a:solidFill>
              </a:rPr>
            </a:br>
            <a:r>
              <a:rPr lang="tr-TR" sz="2000" b="1" dirty="0">
                <a:solidFill>
                  <a:srgbClr val="FF0000"/>
                </a:solidFill>
              </a:rPr>
              <a:t>Ön Lisans Programları</a:t>
            </a:r>
            <a:endParaRPr lang="tr-TR" dirty="0">
              <a:solidFill>
                <a:srgbClr val="FF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76597024"/>
              </p:ext>
            </p:extLst>
          </p:nvPr>
        </p:nvGraphicFramePr>
        <p:xfrm>
          <a:off x="611560" y="1105229"/>
          <a:ext cx="5921628" cy="5117592"/>
        </p:xfrm>
        <a:graphic>
          <a:graphicData uri="http://schemas.openxmlformats.org/drawingml/2006/table">
            <a:tbl>
              <a:tblPr firstRow="1" firstCol="1" bandRow="1">
                <a:tableStyleId>{5C22544A-7EE6-4342-B048-85BDC9FD1C3A}</a:tableStyleId>
              </a:tblPr>
              <a:tblGrid>
                <a:gridCol w="2256287"/>
                <a:gridCol w="3665341"/>
              </a:tblGrid>
              <a:tr h="5041029">
                <a:tc>
                  <a:txBody>
                    <a:bodyPr/>
                    <a:lstStyle/>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2800" dirty="0">
                          <a:effectLst/>
                        </a:rPr>
                        <a:t>ELEKTRİK-ELEKTRONİK TEKNOLOJİSİ</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p>
                    <a:p>
                      <a:pPr>
                        <a:lnSpc>
                          <a:spcPct val="115000"/>
                        </a:lnSpc>
                        <a:spcAft>
                          <a:spcPts val="0"/>
                        </a:spcAft>
                      </a:pPr>
                      <a:r>
                        <a:rPr lang="tr-TR" sz="1200" dirty="0">
                          <a:effectLst/>
                        </a:rPr>
                        <a:t> </a:t>
                      </a:r>
                      <a:endParaRPr lang="tr-TR" sz="12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tr-TR" sz="1400" dirty="0" smtClean="0">
                          <a:effectLst/>
                        </a:rPr>
                        <a:t>Alternatif Enerji Kaynakları Teknolojisi</a:t>
                      </a:r>
                    </a:p>
                    <a:p>
                      <a:pPr>
                        <a:lnSpc>
                          <a:spcPct val="115000"/>
                        </a:lnSpc>
                        <a:spcAft>
                          <a:spcPts val="0"/>
                        </a:spcAft>
                      </a:pPr>
                      <a:r>
                        <a:rPr lang="tr-TR" sz="1400" dirty="0" smtClean="0">
                          <a:effectLst/>
                        </a:rPr>
                        <a:t>Biyomedikal Cihaz Teknolojisi</a:t>
                      </a:r>
                    </a:p>
                    <a:p>
                      <a:pPr>
                        <a:lnSpc>
                          <a:spcPct val="115000"/>
                        </a:lnSpc>
                        <a:spcAft>
                          <a:spcPts val="0"/>
                        </a:spcAft>
                      </a:pPr>
                      <a:r>
                        <a:rPr lang="tr-TR" sz="1400" dirty="0" smtClean="0">
                          <a:effectLst/>
                        </a:rPr>
                        <a:t>Elektrik</a:t>
                      </a:r>
                    </a:p>
                    <a:p>
                      <a:pPr>
                        <a:lnSpc>
                          <a:spcPct val="115000"/>
                        </a:lnSpc>
                        <a:spcAft>
                          <a:spcPts val="0"/>
                        </a:spcAft>
                      </a:pPr>
                      <a:r>
                        <a:rPr lang="tr-TR" sz="1400" dirty="0" smtClean="0">
                          <a:effectLst/>
                        </a:rPr>
                        <a:t>Elektrik Enerjisi Üretim, </a:t>
                      </a:r>
                      <a:r>
                        <a:rPr lang="tr-TR" sz="1400" dirty="0" err="1" smtClean="0">
                          <a:effectLst/>
                        </a:rPr>
                        <a:t>Iletim</a:t>
                      </a:r>
                      <a:r>
                        <a:rPr lang="tr-TR" sz="1400" dirty="0" smtClean="0">
                          <a:effectLst/>
                        </a:rPr>
                        <a:t> ve </a:t>
                      </a:r>
                      <a:r>
                        <a:rPr lang="tr-TR" sz="1400" dirty="0" err="1" smtClean="0">
                          <a:effectLst/>
                        </a:rPr>
                        <a:t>Dagıtımı</a:t>
                      </a:r>
                      <a:endParaRPr lang="tr-TR" sz="1400" dirty="0" smtClean="0">
                        <a:effectLst/>
                      </a:endParaRPr>
                    </a:p>
                    <a:p>
                      <a:pPr>
                        <a:lnSpc>
                          <a:spcPct val="115000"/>
                        </a:lnSpc>
                        <a:spcAft>
                          <a:spcPts val="0"/>
                        </a:spcAft>
                      </a:pPr>
                      <a:r>
                        <a:rPr lang="tr-TR" sz="1400" dirty="0" smtClean="0">
                          <a:effectLst/>
                        </a:rPr>
                        <a:t>Elektrikli Cihaz Teknolojisi</a:t>
                      </a:r>
                    </a:p>
                    <a:p>
                      <a:pPr>
                        <a:lnSpc>
                          <a:spcPct val="115000"/>
                        </a:lnSpc>
                        <a:spcAft>
                          <a:spcPts val="0"/>
                        </a:spcAft>
                      </a:pPr>
                      <a:r>
                        <a:rPr lang="tr-TR" sz="1400" dirty="0" smtClean="0">
                          <a:effectLst/>
                        </a:rPr>
                        <a:t>Elektronik </a:t>
                      </a:r>
                      <a:r>
                        <a:rPr lang="tr-TR" sz="1400" dirty="0" err="1" smtClean="0">
                          <a:effectLst/>
                        </a:rPr>
                        <a:t>Haberlesme</a:t>
                      </a:r>
                      <a:r>
                        <a:rPr lang="tr-TR" sz="1400" dirty="0" smtClean="0">
                          <a:effectLst/>
                        </a:rPr>
                        <a:t> Teknolojisi</a:t>
                      </a:r>
                    </a:p>
                    <a:p>
                      <a:pPr>
                        <a:lnSpc>
                          <a:spcPct val="115000"/>
                        </a:lnSpc>
                        <a:spcAft>
                          <a:spcPts val="0"/>
                        </a:spcAft>
                      </a:pPr>
                      <a:r>
                        <a:rPr lang="tr-TR" sz="1400" dirty="0" smtClean="0">
                          <a:effectLst/>
                        </a:rPr>
                        <a:t>Elektronik Teknolojisi</a:t>
                      </a:r>
                    </a:p>
                    <a:p>
                      <a:pPr>
                        <a:lnSpc>
                          <a:spcPct val="115000"/>
                        </a:lnSpc>
                        <a:spcAft>
                          <a:spcPts val="0"/>
                        </a:spcAft>
                      </a:pPr>
                      <a:r>
                        <a:rPr lang="tr-TR" sz="1400" dirty="0" smtClean="0">
                          <a:effectLst/>
                        </a:rPr>
                        <a:t>Enerji Tesisleri </a:t>
                      </a:r>
                      <a:r>
                        <a:rPr lang="tr-TR" sz="1400" dirty="0" err="1" smtClean="0">
                          <a:effectLst/>
                        </a:rPr>
                        <a:t>Isletmeciligi</a:t>
                      </a:r>
                      <a:endParaRPr lang="tr-TR" sz="1400" dirty="0" smtClean="0">
                        <a:effectLst/>
                      </a:endParaRPr>
                    </a:p>
                    <a:p>
                      <a:pPr>
                        <a:lnSpc>
                          <a:spcPct val="115000"/>
                        </a:lnSpc>
                        <a:spcAft>
                          <a:spcPts val="0"/>
                        </a:spcAft>
                      </a:pPr>
                      <a:r>
                        <a:rPr lang="tr-TR" sz="1400" dirty="0" smtClean="0">
                          <a:effectLst/>
                        </a:rPr>
                        <a:t>Grafik Tasarımı</a:t>
                      </a:r>
                    </a:p>
                    <a:p>
                      <a:pPr>
                        <a:lnSpc>
                          <a:spcPct val="115000"/>
                        </a:lnSpc>
                        <a:spcAft>
                          <a:spcPts val="0"/>
                        </a:spcAft>
                      </a:pPr>
                      <a:r>
                        <a:rPr lang="tr-TR" sz="1400" dirty="0" err="1" smtClean="0">
                          <a:effectLst/>
                        </a:rPr>
                        <a:t>Hibrid</a:t>
                      </a:r>
                      <a:r>
                        <a:rPr lang="tr-TR" sz="1400" baseline="0" dirty="0" smtClean="0">
                          <a:effectLst/>
                        </a:rPr>
                        <a:t> v</a:t>
                      </a:r>
                      <a:r>
                        <a:rPr lang="tr-TR" sz="1400" dirty="0" smtClean="0">
                          <a:effectLst/>
                        </a:rPr>
                        <a:t>e  Elektrikli Taşıtlar Teknolojisi</a:t>
                      </a:r>
                    </a:p>
                    <a:p>
                      <a:pPr>
                        <a:lnSpc>
                          <a:spcPct val="115000"/>
                        </a:lnSpc>
                        <a:spcAft>
                          <a:spcPts val="0"/>
                        </a:spcAft>
                      </a:pPr>
                      <a:r>
                        <a:rPr lang="tr-TR" sz="1400" dirty="0" smtClean="0">
                          <a:effectLst/>
                        </a:rPr>
                        <a:t>Is </a:t>
                      </a:r>
                      <a:r>
                        <a:rPr lang="tr-TR" sz="1400" dirty="0" err="1" smtClean="0">
                          <a:effectLst/>
                        </a:rPr>
                        <a:t>Saglıgı</a:t>
                      </a:r>
                      <a:r>
                        <a:rPr lang="tr-TR" sz="1400" dirty="0" smtClean="0">
                          <a:effectLst/>
                        </a:rPr>
                        <a:t> ve </a:t>
                      </a:r>
                      <a:r>
                        <a:rPr lang="tr-TR" sz="1400" dirty="0" err="1" smtClean="0">
                          <a:effectLst/>
                        </a:rPr>
                        <a:t>Güvenligi</a:t>
                      </a:r>
                      <a:endParaRPr lang="tr-TR" sz="1400" dirty="0" smtClean="0">
                        <a:effectLst/>
                      </a:endParaRPr>
                    </a:p>
                    <a:p>
                      <a:pPr>
                        <a:lnSpc>
                          <a:spcPct val="115000"/>
                        </a:lnSpc>
                        <a:spcAft>
                          <a:spcPts val="0"/>
                        </a:spcAft>
                      </a:pPr>
                      <a:r>
                        <a:rPr lang="tr-TR" sz="1400" dirty="0" smtClean="0">
                          <a:effectLst/>
                        </a:rPr>
                        <a:t>Kontrol ve Otomasyon Teknolojisi</a:t>
                      </a:r>
                    </a:p>
                    <a:p>
                      <a:pPr>
                        <a:lnSpc>
                          <a:spcPct val="115000"/>
                        </a:lnSpc>
                        <a:spcAft>
                          <a:spcPts val="0"/>
                        </a:spcAft>
                      </a:pPr>
                      <a:r>
                        <a:rPr lang="tr-TR" sz="1400" dirty="0" err="1" smtClean="0">
                          <a:effectLst/>
                        </a:rPr>
                        <a:t>Mekatronik</a:t>
                      </a:r>
                      <a:endParaRPr lang="tr-TR" sz="1400" dirty="0" smtClean="0">
                        <a:effectLst/>
                      </a:endParaRPr>
                    </a:p>
                    <a:p>
                      <a:pPr>
                        <a:lnSpc>
                          <a:spcPct val="115000"/>
                        </a:lnSpc>
                        <a:spcAft>
                          <a:spcPts val="0"/>
                        </a:spcAft>
                      </a:pPr>
                      <a:r>
                        <a:rPr lang="tr-TR" sz="1400" dirty="0" smtClean="0">
                          <a:effectLst/>
                        </a:rPr>
                        <a:t>Mobil Teknolojileri</a:t>
                      </a:r>
                    </a:p>
                    <a:p>
                      <a:pPr>
                        <a:lnSpc>
                          <a:spcPct val="115000"/>
                        </a:lnSpc>
                        <a:spcAft>
                          <a:spcPts val="0"/>
                        </a:spcAft>
                      </a:pPr>
                      <a:r>
                        <a:rPr lang="tr-TR" sz="1400" dirty="0" smtClean="0">
                          <a:effectLst/>
                        </a:rPr>
                        <a:t>Nükleer Teknoloji ve Radyasyon </a:t>
                      </a:r>
                      <a:r>
                        <a:rPr lang="tr-TR" sz="1400" dirty="0" err="1" smtClean="0">
                          <a:effectLst/>
                        </a:rPr>
                        <a:t>Güvenligi</a:t>
                      </a:r>
                      <a:endParaRPr lang="tr-TR" sz="1400" dirty="0" smtClean="0">
                        <a:effectLst/>
                      </a:endParaRPr>
                    </a:p>
                    <a:p>
                      <a:pPr>
                        <a:lnSpc>
                          <a:spcPct val="115000"/>
                        </a:lnSpc>
                        <a:spcAft>
                          <a:spcPts val="0"/>
                        </a:spcAft>
                      </a:pPr>
                      <a:r>
                        <a:rPr lang="tr-TR" sz="1400" dirty="0" smtClean="0">
                          <a:effectLst/>
                        </a:rPr>
                        <a:t>Otomotiv Teknolojisi</a:t>
                      </a:r>
                    </a:p>
                    <a:p>
                      <a:pPr>
                        <a:lnSpc>
                          <a:spcPct val="115000"/>
                        </a:lnSpc>
                        <a:spcAft>
                          <a:spcPts val="0"/>
                        </a:spcAft>
                      </a:pPr>
                      <a:r>
                        <a:rPr lang="tr-TR" sz="1400" dirty="0" smtClean="0">
                          <a:effectLst/>
                        </a:rPr>
                        <a:t>Radyo ve Televizyon Teknolojisi</a:t>
                      </a:r>
                    </a:p>
                    <a:p>
                      <a:pPr>
                        <a:lnSpc>
                          <a:spcPct val="115000"/>
                        </a:lnSpc>
                        <a:spcAft>
                          <a:spcPts val="0"/>
                        </a:spcAft>
                      </a:pPr>
                      <a:r>
                        <a:rPr lang="tr-TR" sz="1400" dirty="0" smtClean="0">
                          <a:effectLst/>
                        </a:rPr>
                        <a:t>Raylı Sistemler Elektrik ve Elektronik </a:t>
                      </a:r>
                    </a:p>
                    <a:p>
                      <a:pPr>
                        <a:lnSpc>
                          <a:spcPct val="115000"/>
                        </a:lnSpc>
                        <a:spcAft>
                          <a:spcPts val="0"/>
                        </a:spcAft>
                      </a:pPr>
                      <a:r>
                        <a:rPr lang="tr-TR" sz="1400" dirty="0" smtClean="0">
                          <a:effectLst/>
                        </a:rPr>
                        <a:t>Sahne  Işık ve Ses Teknolojileri</a:t>
                      </a:r>
                    </a:p>
                    <a:p>
                      <a:pPr>
                        <a:lnSpc>
                          <a:spcPct val="115000"/>
                        </a:lnSpc>
                        <a:spcAft>
                          <a:spcPts val="0"/>
                        </a:spcAft>
                      </a:pPr>
                      <a:r>
                        <a:rPr lang="tr-TR" sz="1400" dirty="0" smtClean="0">
                          <a:effectLst/>
                        </a:rPr>
                        <a:t>Uçak Teknolojisi</a:t>
                      </a:r>
                    </a:p>
                    <a:p>
                      <a:pPr>
                        <a:lnSpc>
                          <a:spcPct val="115000"/>
                        </a:lnSpc>
                        <a:spcAft>
                          <a:spcPts val="0"/>
                        </a:spcAft>
                      </a:pPr>
                      <a:endParaRPr lang="tr-TR" sz="1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795958864"/>
      </p:ext>
    </p:extLst>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836712"/>
            <a:ext cx="7200800" cy="288032"/>
          </a:xfrm>
        </p:spPr>
        <p:txBody>
          <a:bodyPr>
            <a:normAutofit fontScale="90000"/>
          </a:bodyPr>
          <a:lstStyle/>
          <a:p>
            <a:pPr>
              <a:lnSpc>
                <a:spcPct val="115000"/>
              </a:lnSpc>
              <a:spcAft>
                <a:spcPts val="1000"/>
              </a:spcAft>
            </a:pPr>
            <a:r>
              <a:rPr lang="tr-TR" sz="3100" b="1" dirty="0">
                <a:solidFill>
                  <a:srgbClr val="FF0000"/>
                </a:solidFill>
                <a:ea typeface="Calibri"/>
                <a:cs typeface="Times New Roman"/>
              </a:rPr>
              <a:t>Teknoloji Fakültesi Lisans Programları</a:t>
            </a:r>
            <a:r>
              <a:rPr lang="tr-TR" sz="3600" dirty="0">
                <a:ea typeface="Calibri"/>
                <a:cs typeface="Times New Roman"/>
              </a:rPr>
              <a:t/>
            </a:r>
            <a:br>
              <a:rPr lang="tr-TR" sz="3600" dirty="0">
                <a:ea typeface="Calibri"/>
                <a:cs typeface="Times New Roman"/>
              </a:rPr>
            </a:br>
            <a:endParaRPr lang="tr-TR" dirty="0"/>
          </a:p>
        </p:txBody>
      </p:sp>
      <p:sp>
        <p:nvSpPr>
          <p:cNvPr id="3" name="İçerik Yer Tutucusu 2"/>
          <p:cNvSpPr>
            <a:spLocks noGrp="1"/>
          </p:cNvSpPr>
          <p:nvPr>
            <p:ph idx="1"/>
          </p:nvPr>
        </p:nvSpPr>
        <p:spPr>
          <a:xfrm>
            <a:off x="457200" y="1124744"/>
            <a:ext cx="7787208" cy="5184576"/>
          </a:xfrm>
        </p:spPr>
        <p:txBody>
          <a:bodyPr>
            <a:normAutofit/>
          </a:bodyPr>
          <a:lstStyle/>
          <a:p>
            <a:pPr algn="just">
              <a:lnSpc>
                <a:spcPct val="115000"/>
              </a:lnSpc>
              <a:spcAft>
                <a:spcPts val="1000"/>
              </a:spcAft>
            </a:pPr>
            <a:r>
              <a:rPr lang="tr-TR" sz="2400" dirty="0">
                <a:ea typeface="Calibri"/>
                <a:cs typeface="Times New Roman"/>
              </a:rPr>
              <a:t>Teknoloji Fakültelerinin / Sanat ve Tasarım Fakültelerinin / Turizm Fakültelerinin aşağıda yer alan lisans programlarının M.T.O.K. kontenjanlarına, mesleki ve teknik ortaöğretim kurumlarının aşağıda belirtilen alan/dallarından mezun olan adaylar </a:t>
            </a:r>
            <a:r>
              <a:rPr lang="tr-TR" sz="2400" dirty="0" smtClean="0">
                <a:ea typeface="Calibri"/>
                <a:cs typeface="Times New Roman"/>
              </a:rPr>
              <a:t>öncelikli olarak yerleştirilecektir</a:t>
            </a:r>
            <a:r>
              <a:rPr lang="tr-TR" sz="2400" dirty="0">
                <a:ea typeface="Calibri"/>
                <a:cs typeface="Times New Roman"/>
              </a:rPr>
              <a:t>. </a:t>
            </a:r>
            <a:endParaRPr lang="tr-TR" dirty="0"/>
          </a:p>
        </p:txBody>
      </p:sp>
    </p:spTree>
    <p:extLst>
      <p:ext uri="{BB962C8B-B14F-4D97-AF65-F5344CB8AC3E}">
        <p14:creationId xmlns:p14="http://schemas.microsoft.com/office/powerpoint/2010/main" val="3920848103"/>
      </p:ext>
    </p:extLst>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274638"/>
            <a:ext cx="6840760" cy="1143000"/>
          </a:xfrm>
        </p:spPr>
        <p:txBody>
          <a:bodyPr/>
          <a:lstStyle/>
          <a:p>
            <a:r>
              <a:rPr lang="tr-TR" sz="2800" b="1" dirty="0">
                <a:solidFill>
                  <a:srgbClr val="FF0000"/>
                </a:solidFill>
                <a:ea typeface="Calibri"/>
                <a:cs typeface="Times New Roman"/>
              </a:rPr>
              <a:t>Teknoloji Fakültesi Lisans Programları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2205412"/>
              </p:ext>
            </p:extLst>
          </p:nvPr>
        </p:nvGraphicFramePr>
        <p:xfrm>
          <a:off x="1403648" y="1268760"/>
          <a:ext cx="5650416" cy="4894738"/>
        </p:xfrm>
        <a:graphic>
          <a:graphicData uri="http://schemas.openxmlformats.org/drawingml/2006/table">
            <a:tbl>
              <a:tblPr firstRow="1" firstCol="1" bandRow="1">
                <a:tableStyleId>{5C22544A-7EE6-4342-B048-85BDC9FD1C3A}</a:tableStyleId>
              </a:tblPr>
              <a:tblGrid>
                <a:gridCol w="2744166"/>
                <a:gridCol w="2906250"/>
              </a:tblGrid>
              <a:tr h="646266">
                <a:tc rowSpan="8">
                  <a:txBody>
                    <a:bodyPr/>
                    <a:lstStyle/>
                    <a:p>
                      <a:pPr algn="l">
                        <a:lnSpc>
                          <a:spcPct val="115000"/>
                        </a:lnSpc>
                        <a:spcAft>
                          <a:spcPts val="0"/>
                        </a:spcAft>
                      </a:pPr>
                      <a:r>
                        <a:rPr lang="tr-TR" sz="1200" dirty="0">
                          <a:effectLst/>
                        </a:rPr>
                        <a:t> </a:t>
                      </a:r>
                      <a:endParaRPr lang="tr-TR" sz="1100" dirty="0">
                        <a:effectLst/>
                      </a:endParaRPr>
                    </a:p>
                    <a:p>
                      <a:pPr algn="l">
                        <a:lnSpc>
                          <a:spcPct val="115000"/>
                        </a:lnSpc>
                        <a:spcAft>
                          <a:spcPts val="0"/>
                        </a:spcAft>
                      </a:pPr>
                      <a:r>
                        <a:rPr lang="tr-TR" sz="1200" dirty="0">
                          <a:effectLst/>
                        </a:rPr>
                        <a:t> </a:t>
                      </a:r>
                      <a:endParaRPr lang="tr-TR" sz="1100" dirty="0">
                        <a:effectLst/>
                      </a:endParaRPr>
                    </a:p>
                    <a:p>
                      <a:pPr algn="l">
                        <a:lnSpc>
                          <a:spcPct val="115000"/>
                        </a:lnSpc>
                        <a:spcAft>
                          <a:spcPts val="0"/>
                        </a:spcAft>
                      </a:pPr>
                      <a:r>
                        <a:rPr lang="tr-TR" sz="1200" dirty="0">
                          <a:effectLst/>
                        </a:rPr>
                        <a:t> </a:t>
                      </a:r>
                      <a:endParaRPr lang="tr-TR" sz="1100" dirty="0">
                        <a:effectLst/>
                      </a:endParaRPr>
                    </a:p>
                    <a:p>
                      <a:pPr algn="l">
                        <a:lnSpc>
                          <a:spcPct val="115000"/>
                        </a:lnSpc>
                        <a:spcAft>
                          <a:spcPts val="0"/>
                        </a:spcAft>
                      </a:pPr>
                      <a:endParaRPr lang="tr-TR" sz="1200" dirty="0" smtClean="0">
                        <a:effectLst/>
                      </a:endParaRPr>
                    </a:p>
                    <a:p>
                      <a:pPr algn="l">
                        <a:lnSpc>
                          <a:spcPct val="115000"/>
                        </a:lnSpc>
                        <a:spcAft>
                          <a:spcPts val="0"/>
                        </a:spcAft>
                      </a:pPr>
                      <a:endParaRPr lang="tr-TR" sz="1200" dirty="0" smtClean="0">
                        <a:effectLst/>
                      </a:endParaRPr>
                    </a:p>
                    <a:p>
                      <a:pPr algn="l">
                        <a:lnSpc>
                          <a:spcPct val="115000"/>
                        </a:lnSpc>
                        <a:spcAft>
                          <a:spcPts val="0"/>
                        </a:spcAft>
                      </a:pPr>
                      <a:endParaRPr lang="tr-TR" sz="1200" dirty="0" smtClean="0">
                        <a:effectLst/>
                      </a:endParaRPr>
                    </a:p>
                    <a:p>
                      <a:pPr algn="l">
                        <a:lnSpc>
                          <a:spcPct val="115000"/>
                        </a:lnSpc>
                        <a:spcAft>
                          <a:spcPts val="0"/>
                        </a:spcAft>
                      </a:pPr>
                      <a:endParaRPr lang="tr-TR" sz="1200" dirty="0" smtClean="0">
                        <a:effectLst/>
                      </a:endParaRPr>
                    </a:p>
                    <a:p>
                      <a:pPr algn="l">
                        <a:lnSpc>
                          <a:spcPct val="115000"/>
                        </a:lnSpc>
                        <a:spcAft>
                          <a:spcPts val="0"/>
                        </a:spcAft>
                      </a:pPr>
                      <a:endParaRPr lang="tr-TR" sz="1200" dirty="0" smtClean="0">
                        <a:effectLst/>
                      </a:endParaRPr>
                    </a:p>
                    <a:p>
                      <a:pPr algn="l">
                        <a:lnSpc>
                          <a:spcPct val="115000"/>
                        </a:lnSpc>
                        <a:spcAft>
                          <a:spcPts val="0"/>
                        </a:spcAft>
                      </a:pPr>
                      <a:r>
                        <a:rPr lang="tr-TR" sz="1800" dirty="0" smtClean="0">
                          <a:effectLst/>
                        </a:rPr>
                        <a:t>BİLİŞİM </a:t>
                      </a:r>
                      <a:r>
                        <a:rPr lang="tr-TR" sz="1800" dirty="0">
                          <a:effectLst/>
                        </a:rPr>
                        <a:t>TEKNOLOJİLERİ</a:t>
                      </a:r>
                    </a:p>
                    <a:p>
                      <a:pPr algn="l">
                        <a:lnSpc>
                          <a:spcPct val="115000"/>
                        </a:lnSpc>
                        <a:spcAft>
                          <a:spcPts val="0"/>
                        </a:spcAft>
                      </a:pPr>
                      <a:r>
                        <a:rPr lang="tr-TR" sz="1200" dirty="0">
                          <a:effectLst/>
                        </a:rPr>
                        <a:t> </a:t>
                      </a:r>
                      <a:endParaRPr lang="tr-TR" sz="1100" dirty="0">
                        <a:effectLst/>
                      </a:endParaRPr>
                    </a:p>
                    <a:p>
                      <a:pPr algn="l">
                        <a:lnSpc>
                          <a:spcPct val="115000"/>
                        </a:lnSpc>
                        <a:spcAft>
                          <a:spcPts val="0"/>
                        </a:spcAft>
                      </a:pPr>
                      <a:r>
                        <a:rPr lang="tr-TR" sz="1200" dirty="0">
                          <a:effectLst/>
                        </a:rPr>
                        <a:t> </a:t>
                      </a:r>
                      <a:endParaRPr lang="tr-TR" sz="1100" dirty="0">
                        <a:effectLst/>
                      </a:endParaRPr>
                    </a:p>
                    <a:p>
                      <a:pPr algn="l">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600" b="0" dirty="0">
                          <a:solidFill>
                            <a:schemeClr val="tx1"/>
                          </a:solidFill>
                          <a:effectLst/>
                        </a:rPr>
                        <a:t>Adli </a:t>
                      </a:r>
                      <a:r>
                        <a:rPr lang="tr-TR" sz="1600" b="0" dirty="0" smtClean="0">
                          <a:solidFill>
                            <a:schemeClr val="tx1"/>
                          </a:solidFill>
                          <a:effectLst/>
                        </a:rPr>
                        <a:t>Bilişim </a:t>
                      </a:r>
                      <a:r>
                        <a:rPr lang="tr-TR" sz="1600" b="0" dirty="0" err="1">
                          <a:solidFill>
                            <a:schemeClr val="tx1"/>
                          </a:solidFill>
                          <a:effectLst/>
                        </a:rPr>
                        <a:t>Mühendisligi</a:t>
                      </a:r>
                      <a:r>
                        <a:rPr lang="tr-TR" sz="1600" b="0" dirty="0">
                          <a:solidFill>
                            <a:schemeClr val="tx1"/>
                          </a:solidFill>
                          <a:effectLst/>
                        </a:rPr>
                        <a:t> (M.T.O.K.) </a:t>
                      </a:r>
                      <a:endParaRPr lang="tr-TR" sz="1600" b="0" dirty="0">
                        <a:solidFill>
                          <a:schemeClr val="tx1"/>
                        </a:solidFill>
                        <a:effectLst/>
                        <a:latin typeface="Calibri"/>
                        <a:ea typeface="Calibri"/>
                        <a:cs typeface="Times New Roman"/>
                      </a:endParaRPr>
                    </a:p>
                  </a:txBody>
                  <a:tcPr marL="68580" marR="68580" marT="0" marB="0">
                    <a:solidFill>
                      <a:schemeClr val="bg1">
                        <a:lumMod val="95000"/>
                      </a:schemeClr>
                    </a:solidFill>
                  </a:tcPr>
                </a:tc>
              </a:tr>
              <a:tr h="508571">
                <a:tc vMerge="1">
                  <a:txBody>
                    <a:bodyPr/>
                    <a:lstStyle/>
                    <a:p>
                      <a:endParaRPr lang="tr-TR"/>
                    </a:p>
                  </a:txBody>
                  <a:tcPr/>
                </a:tc>
                <a:tc>
                  <a:txBody>
                    <a:bodyPr/>
                    <a:lstStyle/>
                    <a:p>
                      <a:pPr algn="l">
                        <a:lnSpc>
                          <a:spcPct val="115000"/>
                        </a:lnSpc>
                        <a:spcAft>
                          <a:spcPts val="0"/>
                        </a:spcAft>
                      </a:pPr>
                      <a:r>
                        <a:rPr lang="tr-TR" sz="1600" dirty="0">
                          <a:effectLst/>
                        </a:rPr>
                        <a:t>Bilgisayar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646266">
                <a:tc vMerge="1">
                  <a:txBody>
                    <a:bodyPr/>
                    <a:lstStyle/>
                    <a:p>
                      <a:endParaRPr lang="tr-TR"/>
                    </a:p>
                  </a:txBody>
                  <a:tcPr/>
                </a:tc>
                <a:tc>
                  <a:txBody>
                    <a:bodyPr/>
                    <a:lstStyle/>
                    <a:p>
                      <a:pPr algn="l">
                        <a:lnSpc>
                          <a:spcPct val="115000"/>
                        </a:lnSpc>
                        <a:spcAft>
                          <a:spcPts val="0"/>
                        </a:spcAft>
                      </a:pPr>
                      <a:r>
                        <a:rPr lang="tr-TR" sz="1600" dirty="0" smtClean="0">
                          <a:effectLst/>
                        </a:rPr>
                        <a:t>Bilişim </a:t>
                      </a:r>
                      <a:r>
                        <a:rPr lang="tr-TR" sz="1600" dirty="0">
                          <a:effectLst/>
                        </a:rPr>
                        <a:t>Sistemleri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solidFill>
                      <a:schemeClr val="bg1">
                        <a:lumMod val="95000"/>
                      </a:schemeClr>
                    </a:solidFill>
                  </a:tcPr>
                </a:tc>
              </a:tr>
              <a:tr h="646266">
                <a:tc vMerge="1">
                  <a:txBody>
                    <a:bodyPr/>
                    <a:lstStyle/>
                    <a:p>
                      <a:endParaRPr lang="tr-TR"/>
                    </a:p>
                  </a:txBody>
                  <a:tcPr/>
                </a:tc>
                <a:tc>
                  <a:txBody>
                    <a:bodyPr/>
                    <a:lstStyle/>
                    <a:p>
                      <a:pPr algn="l">
                        <a:lnSpc>
                          <a:spcPct val="115000"/>
                        </a:lnSpc>
                        <a:spcAft>
                          <a:spcPts val="0"/>
                        </a:spcAft>
                      </a:pPr>
                      <a:r>
                        <a:rPr lang="tr-TR" sz="1600" dirty="0">
                          <a:effectLst/>
                        </a:rPr>
                        <a:t>Biyomedikal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646266">
                <a:tc vMerge="1">
                  <a:txBody>
                    <a:bodyPr/>
                    <a:lstStyle/>
                    <a:p>
                      <a:endParaRPr lang="tr-TR"/>
                    </a:p>
                  </a:txBody>
                  <a:tcPr/>
                </a:tc>
                <a:tc>
                  <a:txBody>
                    <a:bodyPr/>
                    <a:lstStyle/>
                    <a:p>
                      <a:pPr algn="l">
                        <a:lnSpc>
                          <a:spcPct val="115000"/>
                        </a:lnSpc>
                        <a:spcAft>
                          <a:spcPts val="0"/>
                        </a:spcAft>
                      </a:pPr>
                      <a:r>
                        <a:rPr lang="tr-TR" sz="1600" dirty="0">
                          <a:effectLst/>
                        </a:rPr>
                        <a:t>Elektrik-Elektronik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solidFill>
                      <a:schemeClr val="bg1">
                        <a:lumMod val="95000"/>
                      </a:schemeClr>
                    </a:solidFill>
                  </a:tcPr>
                </a:tc>
              </a:tr>
              <a:tr h="646266">
                <a:tc vMerge="1">
                  <a:txBody>
                    <a:bodyPr/>
                    <a:lstStyle/>
                    <a:p>
                      <a:endParaRPr lang="tr-TR"/>
                    </a:p>
                  </a:txBody>
                  <a:tcPr/>
                </a:tc>
                <a:tc>
                  <a:txBody>
                    <a:bodyPr/>
                    <a:lstStyle/>
                    <a:p>
                      <a:pPr algn="l">
                        <a:lnSpc>
                          <a:spcPct val="115000"/>
                        </a:lnSpc>
                        <a:spcAft>
                          <a:spcPts val="0"/>
                        </a:spcAft>
                      </a:pPr>
                      <a:r>
                        <a:rPr lang="tr-TR" sz="1600" dirty="0" smtClean="0">
                          <a:effectLst/>
                          <a:latin typeface="+mn-lt"/>
                          <a:ea typeface="Calibri"/>
                          <a:cs typeface="Times New Roman"/>
                        </a:rPr>
                        <a:t>Elektronik ve Haberleşme </a:t>
                      </a:r>
                      <a:r>
                        <a:rPr lang="tr-TR" sz="1600" dirty="0" err="1" smtClean="0">
                          <a:effectLst/>
                          <a:latin typeface="+mn-lt"/>
                          <a:ea typeface="Calibri"/>
                          <a:cs typeface="Times New Roman"/>
                        </a:rPr>
                        <a:t>Mühendisligi</a:t>
                      </a:r>
                      <a:r>
                        <a:rPr lang="tr-TR" sz="1600" dirty="0" smtClean="0">
                          <a:effectLst/>
                          <a:latin typeface="+mn-lt"/>
                          <a:ea typeface="Calibri"/>
                          <a:cs typeface="Times New Roman"/>
                        </a:rPr>
                        <a:t> (M.T.O.K.) </a:t>
                      </a:r>
                    </a:p>
                  </a:txBody>
                  <a:tcPr marL="68580" marR="68580" marT="0" marB="0">
                    <a:solidFill>
                      <a:schemeClr val="bg1">
                        <a:lumMod val="95000"/>
                      </a:schemeClr>
                    </a:solidFill>
                  </a:tcPr>
                </a:tc>
              </a:tr>
              <a:tr h="646266">
                <a:tc vMerge="1">
                  <a:txBody>
                    <a:bodyPr/>
                    <a:lstStyle/>
                    <a:p>
                      <a:endParaRPr lang="tr-TR"/>
                    </a:p>
                  </a:txBody>
                  <a:tcPr/>
                </a:tc>
                <a:tc>
                  <a:txBody>
                    <a:bodyPr/>
                    <a:lstStyle/>
                    <a:p>
                      <a:pPr algn="l">
                        <a:lnSpc>
                          <a:spcPct val="115000"/>
                        </a:lnSpc>
                        <a:spcAft>
                          <a:spcPts val="0"/>
                        </a:spcAft>
                      </a:pPr>
                      <a:r>
                        <a:rPr lang="tr-TR" sz="1600" dirty="0" smtClean="0">
                          <a:effectLst/>
                          <a:latin typeface="+mn-lt"/>
                          <a:ea typeface="Calibri"/>
                          <a:cs typeface="Times New Roman"/>
                        </a:rPr>
                        <a:t>Enerji Sistemleri </a:t>
                      </a:r>
                      <a:r>
                        <a:rPr lang="tr-TR" sz="1600" dirty="0" err="1" smtClean="0">
                          <a:effectLst/>
                          <a:latin typeface="+mn-lt"/>
                          <a:ea typeface="Calibri"/>
                          <a:cs typeface="Times New Roman"/>
                        </a:rPr>
                        <a:t>Mühendisligi</a:t>
                      </a:r>
                      <a:r>
                        <a:rPr lang="tr-TR" sz="1600" dirty="0" smtClean="0">
                          <a:effectLst/>
                          <a:latin typeface="+mn-lt"/>
                          <a:ea typeface="Calibri"/>
                          <a:cs typeface="Times New Roman"/>
                        </a:rPr>
                        <a:t> (M.T.O.K.) </a:t>
                      </a:r>
                      <a:endParaRPr lang="tr-TR" sz="1600" dirty="0">
                        <a:effectLst/>
                        <a:latin typeface="Calibri"/>
                        <a:ea typeface="Calibri"/>
                        <a:cs typeface="Times New Roman"/>
                      </a:endParaRPr>
                    </a:p>
                  </a:txBody>
                  <a:tcPr marL="68580" marR="68580" marT="0" marB="0">
                    <a:solidFill>
                      <a:schemeClr val="bg1">
                        <a:lumMod val="95000"/>
                      </a:schemeClr>
                    </a:solidFill>
                  </a:tcPr>
                </a:tc>
              </a:tr>
              <a:tr h="508571">
                <a:tc vMerge="1">
                  <a:txBody>
                    <a:bodyPr/>
                    <a:lstStyle/>
                    <a:p>
                      <a:endParaRPr lang="tr-TR"/>
                    </a:p>
                  </a:txBody>
                  <a:tcPr/>
                </a:tc>
                <a:tc>
                  <a:txBody>
                    <a:bodyPr/>
                    <a:lstStyle/>
                    <a:p>
                      <a:pPr algn="l">
                        <a:lnSpc>
                          <a:spcPct val="115000"/>
                        </a:lnSpc>
                        <a:spcAft>
                          <a:spcPts val="0"/>
                        </a:spcAft>
                      </a:pPr>
                      <a:r>
                        <a:rPr lang="tr-TR" sz="1600" dirty="0">
                          <a:effectLst/>
                        </a:rPr>
                        <a:t>Yazılım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710258056"/>
      </p:ext>
    </p:extLst>
  </p:cSld>
  <p:clrMapOvr>
    <a:masterClrMapping/>
  </p:clrMapOvr>
  <p:transition spd="med">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274638"/>
            <a:ext cx="6768752" cy="922114"/>
          </a:xfrm>
        </p:spPr>
        <p:txBody>
          <a:bodyPr/>
          <a:lstStyle/>
          <a:p>
            <a:r>
              <a:rPr lang="tr-TR" sz="2800" b="1" dirty="0">
                <a:solidFill>
                  <a:srgbClr val="FF0000"/>
                </a:solidFill>
                <a:ea typeface="Calibri"/>
                <a:cs typeface="Times New Roman"/>
              </a:rPr>
              <a:t>Teknoloji Fakültesi Lisans Programları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99264865"/>
              </p:ext>
            </p:extLst>
          </p:nvPr>
        </p:nvGraphicFramePr>
        <p:xfrm>
          <a:off x="1187624" y="1124744"/>
          <a:ext cx="5698098" cy="5364431"/>
        </p:xfrm>
        <a:graphic>
          <a:graphicData uri="http://schemas.openxmlformats.org/drawingml/2006/table">
            <a:tbl>
              <a:tblPr firstRow="1" firstCol="1" bandRow="1">
                <a:tableStyleId>{5C22544A-7EE6-4342-B048-85BDC9FD1C3A}</a:tableStyleId>
              </a:tblPr>
              <a:tblGrid>
                <a:gridCol w="2942883"/>
                <a:gridCol w="2755215"/>
              </a:tblGrid>
              <a:tr h="840646">
                <a:tc rowSpan="8">
                  <a:txBody>
                    <a:bodyPr/>
                    <a:lstStyle/>
                    <a:p>
                      <a:pPr algn="l">
                        <a:lnSpc>
                          <a:spcPct val="115000"/>
                        </a:lnSpc>
                        <a:spcAft>
                          <a:spcPts val="0"/>
                        </a:spcAft>
                      </a:pPr>
                      <a:r>
                        <a:rPr lang="tr-TR" sz="1600" dirty="0">
                          <a:effectLst/>
                        </a:rPr>
                        <a:t> </a:t>
                      </a:r>
                    </a:p>
                    <a:p>
                      <a:pPr algn="l">
                        <a:lnSpc>
                          <a:spcPct val="115000"/>
                        </a:lnSpc>
                        <a:spcAft>
                          <a:spcPts val="0"/>
                        </a:spcAft>
                      </a:pPr>
                      <a:endParaRPr lang="tr-TR" sz="1600" dirty="0" smtClean="0">
                        <a:effectLst/>
                      </a:endParaRPr>
                    </a:p>
                    <a:p>
                      <a:pPr algn="l">
                        <a:lnSpc>
                          <a:spcPct val="115000"/>
                        </a:lnSpc>
                        <a:spcAft>
                          <a:spcPts val="0"/>
                        </a:spcAft>
                      </a:pPr>
                      <a:endParaRPr lang="tr-TR" sz="1600" dirty="0" smtClean="0">
                        <a:effectLst/>
                      </a:endParaRPr>
                    </a:p>
                    <a:p>
                      <a:pPr algn="l">
                        <a:lnSpc>
                          <a:spcPct val="115000"/>
                        </a:lnSpc>
                        <a:spcAft>
                          <a:spcPts val="0"/>
                        </a:spcAft>
                      </a:pPr>
                      <a:endParaRPr lang="tr-TR" sz="1600" dirty="0" smtClean="0">
                        <a:effectLst/>
                      </a:endParaRPr>
                    </a:p>
                    <a:p>
                      <a:pPr algn="l">
                        <a:lnSpc>
                          <a:spcPct val="115000"/>
                        </a:lnSpc>
                        <a:spcAft>
                          <a:spcPts val="0"/>
                        </a:spcAft>
                      </a:pPr>
                      <a:endParaRPr lang="tr-TR" sz="1600" dirty="0" smtClean="0">
                        <a:effectLst/>
                      </a:endParaRPr>
                    </a:p>
                    <a:p>
                      <a:pPr algn="l">
                        <a:lnSpc>
                          <a:spcPct val="115000"/>
                        </a:lnSpc>
                        <a:spcAft>
                          <a:spcPts val="0"/>
                        </a:spcAft>
                      </a:pPr>
                      <a:endParaRPr lang="tr-TR" sz="1600" dirty="0" smtClean="0">
                        <a:effectLst/>
                      </a:endParaRPr>
                    </a:p>
                    <a:p>
                      <a:pPr algn="l">
                        <a:lnSpc>
                          <a:spcPct val="115000"/>
                        </a:lnSpc>
                        <a:spcAft>
                          <a:spcPts val="0"/>
                        </a:spcAft>
                      </a:pPr>
                      <a:endParaRPr lang="tr-TR" sz="1600" dirty="0" smtClean="0">
                        <a:effectLst/>
                      </a:endParaRPr>
                    </a:p>
                    <a:p>
                      <a:pPr algn="l">
                        <a:lnSpc>
                          <a:spcPct val="115000"/>
                        </a:lnSpc>
                        <a:spcAft>
                          <a:spcPts val="0"/>
                        </a:spcAft>
                      </a:pPr>
                      <a:endParaRPr lang="tr-TR" sz="1600" dirty="0" smtClean="0">
                        <a:effectLst/>
                      </a:endParaRPr>
                    </a:p>
                    <a:p>
                      <a:pPr algn="l">
                        <a:lnSpc>
                          <a:spcPct val="115000"/>
                        </a:lnSpc>
                        <a:spcAft>
                          <a:spcPts val="0"/>
                        </a:spcAft>
                      </a:pPr>
                      <a:r>
                        <a:rPr lang="tr-TR" sz="1800" dirty="0" smtClean="0">
                          <a:effectLst/>
                        </a:rPr>
                        <a:t>BİYOMEDİKAL </a:t>
                      </a:r>
                      <a:r>
                        <a:rPr lang="tr-TR" sz="1800" dirty="0">
                          <a:effectLst/>
                        </a:rPr>
                        <a:t>CİHAZ TEKNOLOJİLERİ</a:t>
                      </a:r>
                      <a:endParaRPr lang="tr-TR" sz="1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600" b="0" dirty="0">
                          <a:solidFill>
                            <a:schemeClr val="tx1"/>
                          </a:solidFill>
                          <a:effectLst/>
                        </a:rPr>
                        <a:t>Adli </a:t>
                      </a:r>
                      <a:r>
                        <a:rPr lang="tr-TR" sz="1600" b="0" dirty="0" err="1">
                          <a:solidFill>
                            <a:schemeClr val="tx1"/>
                          </a:solidFill>
                          <a:effectLst/>
                        </a:rPr>
                        <a:t>Bilisim</a:t>
                      </a:r>
                      <a:r>
                        <a:rPr lang="tr-TR" sz="1600" b="0" dirty="0">
                          <a:solidFill>
                            <a:schemeClr val="tx1"/>
                          </a:solidFill>
                          <a:effectLst/>
                        </a:rPr>
                        <a:t> </a:t>
                      </a:r>
                      <a:r>
                        <a:rPr lang="tr-TR" sz="1600" b="0" dirty="0" err="1">
                          <a:solidFill>
                            <a:schemeClr val="tx1"/>
                          </a:solidFill>
                          <a:effectLst/>
                        </a:rPr>
                        <a:t>Mühendisligi</a:t>
                      </a:r>
                      <a:r>
                        <a:rPr lang="tr-TR" sz="1600" b="0" dirty="0">
                          <a:solidFill>
                            <a:schemeClr val="tx1"/>
                          </a:solidFill>
                          <a:effectLst/>
                        </a:rPr>
                        <a:t> (M.T.O.K.) </a:t>
                      </a:r>
                      <a:endParaRPr lang="tr-TR" sz="1600" b="0" dirty="0">
                        <a:solidFill>
                          <a:schemeClr val="tx1"/>
                        </a:solidFill>
                        <a:effectLst/>
                        <a:latin typeface="Calibri"/>
                        <a:ea typeface="Calibri"/>
                        <a:cs typeface="Times New Roman"/>
                      </a:endParaRPr>
                    </a:p>
                  </a:txBody>
                  <a:tcPr marL="68580" marR="68580" marT="0" marB="0">
                    <a:solidFill>
                      <a:schemeClr val="bg1">
                        <a:lumMod val="95000"/>
                      </a:schemeClr>
                    </a:solidFill>
                  </a:tcPr>
                </a:tc>
              </a:tr>
              <a:tr h="661535">
                <a:tc vMerge="1">
                  <a:txBody>
                    <a:bodyPr/>
                    <a:lstStyle/>
                    <a:p>
                      <a:endParaRPr lang="tr-TR"/>
                    </a:p>
                  </a:txBody>
                  <a:tcPr/>
                </a:tc>
                <a:tc>
                  <a:txBody>
                    <a:bodyPr/>
                    <a:lstStyle/>
                    <a:p>
                      <a:pPr algn="l">
                        <a:lnSpc>
                          <a:spcPct val="115000"/>
                        </a:lnSpc>
                        <a:spcAft>
                          <a:spcPts val="0"/>
                        </a:spcAft>
                      </a:pPr>
                      <a:r>
                        <a:rPr lang="tr-TR" sz="1600" dirty="0">
                          <a:effectLst/>
                        </a:rPr>
                        <a:t>Bilgisayar </a:t>
                      </a:r>
                      <a:r>
                        <a:rPr lang="tr-TR" sz="1600" dirty="0" err="1">
                          <a:effectLst/>
                        </a:rPr>
                        <a:t>Mühendisligi</a:t>
                      </a:r>
                      <a:r>
                        <a:rPr lang="tr-TR" sz="1600" dirty="0">
                          <a:effectLst/>
                        </a:rPr>
                        <a:t> (M.T.O.K.)</a:t>
                      </a:r>
                      <a:endParaRPr lang="tr-TR" sz="1600" dirty="0">
                        <a:effectLst/>
                        <a:latin typeface="Calibri"/>
                        <a:ea typeface="Calibri"/>
                        <a:cs typeface="Times New Roman"/>
                      </a:endParaRPr>
                    </a:p>
                  </a:txBody>
                  <a:tcPr marL="68580" marR="68580" marT="0" marB="0"/>
                </a:tc>
              </a:tr>
              <a:tr h="683539">
                <a:tc vMerge="1">
                  <a:txBody>
                    <a:bodyPr/>
                    <a:lstStyle/>
                    <a:p>
                      <a:endParaRPr lang="tr-TR"/>
                    </a:p>
                  </a:txBody>
                  <a:tcPr/>
                </a:tc>
                <a:tc>
                  <a:txBody>
                    <a:bodyPr/>
                    <a:lstStyle/>
                    <a:p>
                      <a:pPr algn="l">
                        <a:lnSpc>
                          <a:spcPct val="115000"/>
                        </a:lnSpc>
                        <a:spcAft>
                          <a:spcPts val="0"/>
                        </a:spcAft>
                      </a:pPr>
                      <a:r>
                        <a:rPr lang="tr-TR" sz="1600" dirty="0" err="1">
                          <a:effectLst/>
                        </a:rPr>
                        <a:t>Bilisim</a:t>
                      </a:r>
                      <a:r>
                        <a:rPr lang="tr-TR" sz="1600" dirty="0">
                          <a:effectLst/>
                        </a:rPr>
                        <a:t> Sistemleri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648072">
                <a:tc vMerge="1">
                  <a:txBody>
                    <a:bodyPr/>
                    <a:lstStyle/>
                    <a:p>
                      <a:endParaRPr lang="tr-TR"/>
                    </a:p>
                  </a:txBody>
                  <a:tcPr/>
                </a:tc>
                <a:tc>
                  <a:txBody>
                    <a:bodyPr/>
                    <a:lstStyle/>
                    <a:p>
                      <a:pPr algn="l">
                        <a:lnSpc>
                          <a:spcPct val="115000"/>
                        </a:lnSpc>
                        <a:spcAft>
                          <a:spcPts val="0"/>
                        </a:spcAft>
                      </a:pPr>
                      <a:r>
                        <a:rPr lang="tr-TR" sz="1600" dirty="0">
                          <a:effectLst/>
                        </a:rPr>
                        <a:t>Biyomedikal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648072">
                <a:tc vMerge="1">
                  <a:txBody>
                    <a:bodyPr/>
                    <a:lstStyle/>
                    <a:p>
                      <a:endParaRPr lang="tr-TR"/>
                    </a:p>
                  </a:txBody>
                  <a:tcPr/>
                </a:tc>
                <a:tc>
                  <a:txBody>
                    <a:bodyPr/>
                    <a:lstStyle/>
                    <a:p>
                      <a:pPr algn="l">
                        <a:lnSpc>
                          <a:spcPct val="115000"/>
                        </a:lnSpc>
                        <a:spcAft>
                          <a:spcPts val="0"/>
                        </a:spcAft>
                      </a:pPr>
                      <a:r>
                        <a:rPr lang="tr-TR" sz="1600" dirty="0">
                          <a:effectLst/>
                        </a:rPr>
                        <a:t>Elektrik-Elektronik </a:t>
                      </a:r>
                      <a:r>
                        <a:rPr lang="tr-TR" sz="1600" dirty="0" err="1">
                          <a:effectLst/>
                        </a:rPr>
                        <a:t>Mühendisligi</a:t>
                      </a:r>
                      <a:r>
                        <a:rPr lang="tr-TR" sz="1600" dirty="0">
                          <a:effectLst/>
                        </a:rPr>
                        <a:t> (M.T.O.K.)</a:t>
                      </a:r>
                      <a:endParaRPr lang="tr-TR" sz="1600" dirty="0">
                        <a:effectLst/>
                        <a:latin typeface="Calibri"/>
                        <a:ea typeface="Calibri"/>
                        <a:cs typeface="Times New Roman"/>
                      </a:endParaRPr>
                    </a:p>
                  </a:txBody>
                  <a:tcPr marL="68580" marR="68580" marT="0" marB="0"/>
                </a:tc>
              </a:tr>
              <a:tr h="648072">
                <a:tc vMerge="1">
                  <a:txBody>
                    <a:bodyPr/>
                    <a:lstStyle/>
                    <a:p>
                      <a:pPr algn="l">
                        <a:lnSpc>
                          <a:spcPct val="115000"/>
                        </a:lnSpc>
                        <a:spcAft>
                          <a:spcPts val="0"/>
                        </a:spcAft>
                      </a:pPr>
                      <a:endParaRPr lang="tr-TR" sz="1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600" dirty="0" smtClean="0">
                          <a:effectLst/>
                        </a:rPr>
                        <a:t>Elektronik  ve Haberleşme </a:t>
                      </a:r>
                      <a:r>
                        <a:rPr lang="tr-TR" sz="1600" dirty="0" err="1" smtClean="0">
                          <a:effectLst/>
                        </a:rPr>
                        <a:t>Mühendisligi</a:t>
                      </a:r>
                      <a:r>
                        <a:rPr lang="tr-TR" sz="1600" dirty="0" smtClean="0">
                          <a:effectLst/>
                        </a:rPr>
                        <a:t> (M.T.O.K.)</a:t>
                      </a:r>
                      <a:endParaRPr lang="tr-TR" sz="1600" dirty="0">
                        <a:effectLst/>
                        <a:latin typeface="Calibri"/>
                        <a:ea typeface="Calibri"/>
                        <a:cs typeface="Times New Roman"/>
                      </a:endParaRPr>
                    </a:p>
                  </a:txBody>
                  <a:tcPr marL="68580" marR="68580" marT="0" marB="0"/>
                </a:tc>
              </a:tr>
              <a:tr h="720080">
                <a:tc vMerge="1">
                  <a:txBody>
                    <a:bodyPr/>
                    <a:lstStyle/>
                    <a:p>
                      <a:pPr algn="l">
                        <a:lnSpc>
                          <a:spcPct val="115000"/>
                        </a:lnSpc>
                        <a:spcAft>
                          <a:spcPts val="0"/>
                        </a:spcAft>
                      </a:pPr>
                      <a:endParaRPr lang="tr-TR" sz="1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600" dirty="0" smtClean="0">
                          <a:effectLst/>
                        </a:rPr>
                        <a:t>Enerji Sistemleri </a:t>
                      </a:r>
                      <a:r>
                        <a:rPr lang="tr-TR" sz="1600" dirty="0" err="1" smtClean="0">
                          <a:effectLst/>
                        </a:rPr>
                        <a:t>Mühendisligi</a:t>
                      </a:r>
                      <a:r>
                        <a:rPr lang="tr-TR" sz="1600" dirty="0" smtClean="0">
                          <a:effectLst/>
                        </a:rPr>
                        <a:t> (M.T.O.K.)</a:t>
                      </a:r>
                      <a:endParaRPr lang="tr-TR" sz="1600" dirty="0">
                        <a:effectLst/>
                        <a:latin typeface="Calibri"/>
                        <a:ea typeface="Calibri"/>
                        <a:cs typeface="Times New Roman"/>
                      </a:endParaRPr>
                    </a:p>
                  </a:txBody>
                  <a:tcPr marL="68580" marR="68580" marT="0" marB="0"/>
                </a:tc>
              </a:tr>
              <a:tr h="514415">
                <a:tc vMerge="1">
                  <a:txBody>
                    <a:bodyPr/>
                    <a:lstStyle/>
                    <a:p>
                      <a:pPr algn="l">
                        <a:lnSpc>
                          <a:spcPct val="115000"/>
                        </a:lnSpc>
                        <a:spcAft>
                          <a:spcPts val="0"/>
                        </a:spcAft>
                      </a:pPr>
                      <a:endParaRPr lang="tr-TR" sz="1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tr-TR" sz="1600" dirty="0" smtClean="0">
                          <a:effectLst/>
                        </a:rPr>
                        <a:t>Makine </a:t>
                      </a:r>
                      <a:r>
                        <a:rPr lang="tr-TR" sz="1600" dirty="0" err="1" smtClean="0">
                          <a:effectLst/>
                        </a:rPr>
                        <a:t>Mühendisligi</a:t>
                      </a:r>
                      <a:r>
                        <a:rPr lang="tr-TR" sz="1600" dirty="0" smtClean="0">
                          <a:effectLst/>
                        </a:rPr>
                        <a:t> (M.T.O.K.)</a:t>
                      </a:r>
                      <a:endParaRPr lang="tr-TR"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30513993"/>
      </p:ext>
    </p:extLst>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a:solidFill>
                  <a:srgbClr val="FF0000"/>
                </a:solidFill>
                <a:ea typeface="Calibri"/>
                <a:cs typeface="Times New Roman"/>
              </a:rPr>
              <a:t>Teknoloji Fakültesi Lisans Programları</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202304291"/>
              </p:ext>
            </p:extLst>
          </p:nvPr>
        </p:nvGraphicFramePr>
        <p:xfrm>
          <a:off x="971600" y="1196750"/>
          <a:ext cx="5706898" cy="5047488"/>
        </p:xfrm>
        <a:graphic>
          <a:graphicData uri="http://schemas.openxmlformats.org/drawingml/2006/table">
            <a:tbl>
              <a:tblPr firstRow="1" firstCol="1" bandRow="1">
                <a:tableStyleId>{5C22544A-7EE6-4342-B048-85BDC9FD1C3A}</a:tableStyleId>
              </a:tblPr>
              <a:tblGrid>
                <a:gridCol w="2947428"/>
                <a:gridCol w="2759470"/>
              </a:tblGrid>
              <a:tr h="512973">
                <a:tc rowSpan="9">
                  <a:txBody>
                    <a:bodyPr/>
                    <a:lstStyle/>
                    <a:p>
                      <a:pPr algn="l">
                        <a:lnSpc>
                          <a:spcPct val="115000"/>
                        </a:lnSpc>
                        <a:spcAft>
                          <a:spcPts val="0"/>
                        </a:spcAft>
                      </a:pPr>
                      <a:endParaRPr lang="tr-TR" sz="2400" dirty="0" smtClean="0">
                        <a:effectLst/>
                      </a:endParaRPr>
                    </a:p>
                    <a:p>
                      <a:pPr algn="l">
                        <a:lnSpc>
                          <a:spcPct val="115000"/>
                        </a:lnSpc>
                        <a:spcAft>
                          <a:spcPts val="0"/>
                        </a:spcAft>
                      </a:pPr>
                      <a:endParaRPr lang="tr-TR" sz="2400" dirty="0" smtClean="0">
                        <a:effectLst/>
                      </a:endParaRPr>
                    </a:p>
                    <a:p>
                      <a:pPr algn="l">
                        <a:lnSpc>
                          <a:spcPct val="115000"/>
                        </a:lnSpc>
                        <a:spcAft>
                          <a:spcPts val="0"/>
                        </a:spcAft>
                      </a:pPr>
                      <a:endParaRPr lang="tr-TR" sz="2400" dirty="0" smtClean="0">
                        <a:effectLst/>
                      </a:endParaRPr>
                    </a:p>
                    <a:p>
                      <a:pPr algn="l">
                        <a:lnSpc>
                          <a:spcPct val="115000"/>
                        </a:lnSpc>
                        <a:spcAft>
                          <a:spcPts val="0"/>
                        </a:spcAft>
                      </a:pPr>
                      <a:endParaRPr lang="tr-TR" sz="2400" dirty="0" smtClean="0">
                        <a:effectLst/>
                      </a:endParaRPr>
                    </a:p>
                    <a:p>
                      <a:pPr algn="l">
                        <a:lnSpc>
                          <a:spcPct val="115000"/>
                        </a:lnSpc>
                        <a:spcAft>
                          <a:spcPts val="0"/>
                        </a:spcAft>
                      </a:pPr>
                      <a:endParaRPr lang="tr-TR" sz="2400" dirty="0" smtClean="0">
                        <a:effectLst/>
                      </a:endParaRPr>
                    </a:p>
                    <a:p>
                      <a:pPr algn="l">
                        <a:lnSpc>
                          <a:spcPct val="115000"/>
                        </a:lnSpc>
                        <a:spcAft>
                          <a:spcPts val="0"/>
                        </a:spcAft>
                      </a:pPr>
                      <a:r>
                        <a:rPr lang="tr-TR" sz="2400" smtClean="0">
                          <a:effectLst/>
                        </a:rPr>
                        <a:t>Elektrik-Elektronik Teknolojisi</a:t>
                      </a:r>
                      <a:endParaRPr lang="tr-TR" sz="2400" dirty="0">
                        <a:effectLst/>
                      </a:endParaRPr>
                    </a:p>
                  </a:txBody>
                  <a:tcPr marL="68580" marR="68580" marT="0" marB="0"/>
                </a:tc>
                <a:tc>
                  <a:txBody>
                    <a:bodyPr/>
                    <a:lstStyle/>
                    <a:p>
                      <a:pPr algn="l">
                        <a:lnSpc>
                          <a:spcPct val="115000"/>
                        </a:lnSpc>
                        <a:spcAft>
                          <a:spcPts val="0"/>
                        </a:spcAft>
                      </a:pPr>
                      <a:r>
                        <a:rPr lang="tr-TR" sz="1600" b="0" dirty="0">
                          <a:solidFill>
                            <a:schemeClr val="tx1"/>
                          </a:solidFill>
                          <a:effectLst/>
                        </a:rPr>
                        <a:t>Adli </a:t>
                      </a:r>
                      <a:r>
                        <a:rPr lang="tr-TR" sz="1600" b="0" dirty="0" err="1">
                          <a:solidFill>
                            <a:schemeClr val="tx1"/>
                          </a:solidFill>
                          <a:effectLst/>
                        </a:rPr>
                        <a:t>Bilisim</a:t>
                      </a:r>
                      <a:r>
                        <a:rPr lang="tr-TR" sz="1600" b="0" dirty="0">
                          <a:solidFill>
                            <a:schemeClr val="tx1"/>
                          </a:solidFill>
                          <a:effectLst/>
                        </a:rPr>
                        <a:t> </a:t>
                      </a:r>
                      <a:r>
                        <a:rPr lang="tr-TR" sz="1600" b="0" dirty="0" err="1">
                          <a:solidFill>
                            <a:schemeClr val="tx1"/>
                          </a:solidFill>
                          <a:effectLst/>
                        </a:rPr>
                        <a:t>Mühendisligi</a:t>
                      </a:r>
                      <a:r>
                        <a:rPr lang="tr-TR" sz="1600" b="0" dirty="0">
                          <a:solidFill>
                            <a:schemeClr val="tx1"/>
                          </a:solidFill>
                          <a:effectLst/>
                        </a:rPr>
                        <a:t> (M.T.O.K.) </a:t>
                      </a:r>
                      <a:endParaRPr lang="tr-TR" sz="1600" b="0" dirty="0">
                        <a:solidFill>
                          <a:schemeClr val="tx1"/>
                        </a:solidFill>
                        <a:effectLst/>
                        <a:latin typeface="Calibri"/>
                        <a:ea typeface="Calibri"/>
                        <a:cs typeface="Times New Roman"/>
                      </a:endParaRPr>
                    </a:p>
                  </a:txBody>
                  <a:tcPr marL="68580" marR="68580" marT="0" marB="0">
                    <a:solidFill>
                      <a:schemeClr val="bg1">
                        <a:lumMod val="95000"/>
                      </a:schemeClr>
                    </a:solidFill>
                  </a:tcPr>
                </a:tc>
              </a:tr>
              <a:tr h="512973">
                <a:tc vMerge="1">
                  <a:txBody>
                    <a:bodyPr/>
                    <a:lstStyle/>
                    <a:p>
                      <a:endParaRPr lang="tr-TR"/>
                    </a:p>
                  </a:txBody>
                  <a:tcPr/>
                </a:tc>
                <a:tc>
                  <a:txBody>
                    <a:bodyPr/>
                    <a:lstStyle/>
                    <a:p>
                      <a:pPr algn="l">
                        <a:lnSpc>
                          <a:spcPct val="115000"/>
                        </a:lnSpc>
                        <a:spcAft>
                          <a:spcPts val="0"/>
                        </a:spcAft>
                      </a:pPr>
                      <a:r>
                        <a:rPr lang="tr-TR" sz="1600" dirty="0">
                          <a:effectLst/>
                        </a:rPr>
                        <a:t>Bilgisayar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512973">
                <a:tc vMerge="1">
                  <a:txBody>
                    <a:bodyPr/>
                    <a:lstStyle/>
                    <a:p>
                      <a:endParaRPr lang="tr-TR"/>
                    </a:p>
                  </a:txBody>
                  <a:tcPr/>
                </a:tc>
                <a:tc>
                  <a:txBody>
                    <a:bodyPr/>
                    <a:lstStyle/>
                    <a:p>
                      <a:pPr algn="l">
                        <a:lnSpc>
                          <a:spcPct val="115000"/>
                        </a:lnSpc>
                        <a:spcAft>
                          <a:spcPts val="0"/>
                        </a:spcAft>
                      </a:pPr>
                      <a:r>
                        <a:rPr lang="tr-TR" sz="1600" dirty="0" err="1">
                          <a:effectLst/>
                        </a:rPr>
                        <a:t>Bilisim</a:t>
                      </a:r>
                      <a:r>
                        <a:rPr lang="tr-TR" sz="1600" dirty="0">
                          <a:effectLst/>
                        </a:rPr>
                        <a:t> Sistemleri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512973">
                <a:tc vMerge="1">
                  <a:txBody>
                    <a:bodyPr/>
                    <a:lstStyle/>
                    <a:p>
                      <a:endParaRPr lang="tr-TR"/>
                    </a:p>
                  </a:txBody>
                  <a:tcPr/>
                </a:tc>
                <a:tc>
                  <a:txBody>
                    <a:bodyPr/>
                    <a:lstStyle/>
                    <a:p>
                      <a:pPr algn="l">
                        <a:lnSpc>
                          <a:spcPct val="115000"/>
                        </a:lnSpc>
                        <a:spcAft>
                          <a:spcPts val="0"/>
                        </a:spcAft>
                      </a:pPr>
                      <a:r>
                        <a:rPr lang="tr-TR" sz="1600" dirty="0">
                          <a:effectLst/>
                        </a:rPr>
                        <a:t>Biyomedikal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512973">
                <a:tc vMerge="1">
                  <a:txBody>
                    <a:bodyPr/>
                    <a:lstStyle/>
                    <a:p>
                      <a:endParaRPr lang="tr-TR"/>
                    </a:p>
                  </a:txBody>
                  <a:tcPr/>
                </a:tc>
                <a:tc>
                  <a:txBody>
                    <a:bodyPr/>
                    <a:lstStyle/>
                    <a:p>
                      <a:pPr algn="l">
                        <a:lnSpc>
                          <a:spcPct val="115000"/>
                        </a:lnSpc>
                        <a:spcAft>
                          <a:spcPts val="0"/>
                        </a:spcAft>
                      </a:pPr>
                      <a:r>
                        <a:rPr lang="tr-TR" sz="1600" dirty="0">
                          <a:effectLst/>
                        </a:rPr>
                        <a:t>Elektrik-Elektronik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512973">
                <a:tc vMerge="1">
                  <a:txBody>
                    <a:bodyPr/>
                    <a:lstStyle/>
                    <a:p>
                      <a:endParaRPr lang="tr-TR"/>
                    </a:p>
                  </a:txBody>
                  <a:tcPr/>
                </a:tc>
                <a:tc>
                  <a:txBody>
                    <a:bodyPr/>
                    <a:lstStyle/>
                    <a:p>
                      <a:pPr algn="l">
                        <a:lnSpc>
                          <a:spcPct val="115000"/>
                        </a:lnSpc>
                        <a:spcAft>
                          <a:spcPts val="0"/>
                        </a:spcAft>
                      </a:pPr>
                      <a:r>
                        <a:rPr lang="tr-TR" sz="1600" dirty="0" smtClean="0">
                          <a:effectLst/>
                          <a:latin typeface="Calibri"/>
                          <a:ea typeface="Calibri"/>
                          <a:cs typeface="Times New Roman"/>
                        </a:rPr>
                        <a:t>Elektronik  ve Haberleşme </a:t>
                      </a:r>
                      <a:r>
                        <a:rPr lang="tr-TR" sz="1600" dirty="0" err="1" smtClean="0">
                          <a:effectLst/>
                          <a:latin typeface="Calibri"/>
                          <a:ea typeface="Calibri"/>
                          <a:cs typeface="Times New Roman"/>
                        </a:rPr>
                        <a:t>Mühendisligi</a:t>
                      </a:r>
                      <a:r>
                        <a:rPr lang="tr-TR" sz="1600" dirty="0" smtClean="0">
                          <a:effectLst/>
                          <a:latin typeface="Calibri"/>
                          <a:ea typeface="Calibri"/>
                          <a:cs typeface="Times New Roman"/>
                        </a:rPr>
                        <a:t> (M.T.O.K.)</a:t>
                      </a:r>
                      <a:endParaRPr lang="tr-TR" sz="1600" dirty="0">
                        <a:effectLst/>
                        <a:latin typeface="Calibri"/>
                        <a:ea typeface="Calibri"/>
                        <a:cs typeface="Times New Roman"/>
                      </a:endParaRPr>
                    </a:p>
                  </a:txBody>
                  <a:tcPr marL="68580" marR="68580" marT="0" marB="0"/>
                </a:tc>
              </a:tr>
              <a:tr h="512973">
                <a:tc vMerge="1">
                  <a:txBody>
                    <a:bodyPr/>
                    <a:lstStyle/>
                    <a:p>
                      <a:endParaRPr lang="tr-TR"/>
                    </a:p>
                  </a:txBody>
                  <a:tcPr/>
                </a:tc>
                <a:tc>
                  <a:txBody>
                    <a:bodyPr/>
                    <a:lstStyle/>
                    <a:p>
                      <a:pPr algn="l">
                        <a:lnSpc>
                          <a:spcPct val="115000"/>
                        </a:lnSpc>
                        <a:spcAft>
                          <a:spcPts val="0"/>
                        </a:spcAft>
                      </a:pPr>
                      <a:r>
                        <a:rPr lang="tr-TR" sz="1600" dirty="0">
                          <a:effectLst/>
                        </a:rPr>
                        <a:t>Endüstriyel Tasarım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512973">
                <a:tc vMerge="1">
                  <a:txBody>
                    <a:bodyPr/>
                    <a:lstStyle/>
                    <a:p>
                      <a:endParaRPr lang="tr-TR"/>
                    </a:p>
                  </a:txBody>
                  <a:tcPr/>
                </a:tc>
                <a:tc>
                  <a:txBody>
                    <a:bodyPr/>
                    <a:lstStyle/>
                    <a:p>
                      <a:pPr algn="l">
                        <a:lnSpc>
                          <a:spcPct val="115000"/>
                        </a:lnSpc>
                        <a:spcAft>
                          <a:spcPts val="0"/>
                        </a:spcAft>
                      </a:pPr>
                      <a:r>
                        <a:rPr lang="tr-TR" sz="1600" dirty="0">
                          <a:effectLst/>
                        </a:rPr>
                        <a:t>Enerji Sistemleri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r h="512973">
                <a:tc vMerge="1">
                  <a:txBody>
                    <a:bodyPr/>
                    <a:lstStyle/>
                    <a:p>
                      <a:endParaRPr lang="tr-TR"/>
                    </a:p>
                  </a:txBody>
                  <a:tcPr/>
                </a:tc>
                <a:tc>
                  <a:txBody>
                    <a:bodyPr/>
                    <a:lstStyle/>
                    <a:p>
                      <a:pPr algn="l">
                        <a:lnSpc>
                          <a:spcPct val="115000"/>
                        </a:lnSpc>
                        <a:spcAft>
                          <a:spcPts val="0"/>
                        </a:spcAft>
                      </a:pPr>
                      <a:r>
                        <a:rPr lang="tr-TR" sz="1600" dirty="0" err="1">
                          <a:effectLst/>
                        </a:rPr>
                        <a:t>Mekatronik</a:t>
                      </a:r>
                      <a:r>
                        <a:rPr lang="tr-TR" sz="1600" dirty="0">
                          <a:effectLst/>
                        </a:rPr>
                        <a:t> </a:t>
                      </a:r>
                      <a:r>
                        <a:rPr lang="tr-TR" sz="1600" dirty="0" err="1">
                          <a:effectLst/>
                        </a:rPr>
                        <a:t>Mühendisligi</a:t>
                      </a:r>
                      <a:r>
                        <a:rPr lang="tr-TR" sz="1600" dirty="0">
                          <a:effectLst/>
                        </a:rPr>
                        <a:t> (M.T.O.K.) </a:t>
                      </a:r>
                      <a:endParaRPr lang="tr-TR"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54370149"/>
      </p:ext>
    </p:extLst>
  </p:cSld>
  <p:clrMapOvr>
    <a:masterClrMapping/>
  </p:clrMapOvr>
  <p:transition spd="med">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lstStyle/>
          <a:p>
            <a:r>
              <a:rPr lang="tr-TR" dirty="0">
                <a:solidFill>
                  <a:srgbClr val="FF0000"/>
                </a:solidFill>
              </a:rPr>
              <a:t>TERCİH İLE İLGİLİ BİLGİLER</a:t>
            </a:r>
          </a:p>
        </p:txBody>
      </p:sp>
      <p:sp>
        <p:nvSpPr>
          <p:cNvPr id="3" name="İçerik Yer Tutucusu 2"/>
          <p:cNvSpPr>
            <a:spLocks noGrp="1"/>
          </p:cNvSpPr>
          <p:nvPr>
            <p:ph idx="1"/>
          </p:nvPr>
        </p:nvSpPr>
        <p:spPr>
          <a:xfrm>
            <a:off x="457200" y="1600200"/>
            <a:ext cx="7859216" cy="4525963"/>
          </a:xfrm>
        </p:spPr>
        <p:txBody>
          <a:bodyPr>
            <a:normAutofit/>
          </a:bodyPr>
          <a:lstStyle/>
          <a:p>
            <a:r>
              <a:rPr lang="tr-TR" dirty="0"/>
              <a:t>Her yükseköğretim programına, Kılavuzda belirtilen ve bilgisayar ortamında denetlenebilen </a:t>
            </a:r>
            <a:r>
              <a:rPr lang="tr-TR" dirty="0">
                <a:solidFill>
                  <a:srgbClr val="FF0000"/>
                </a:solidFill>
              </a:rPr>
              <a:t>koşulları taşıyan </a:t>
            </a:r>
            <a:r>
              <a:rPr lang="tr-TR" dirty="0"/>
              <a:t>ve </a:t>
            </a:r>
            <a:r>
              <a:rPr lang="tr-TR" dirty="0" smtClean="0"/>
              <a:t>bu programa </a:t>
            </a:r>
            <a:r>
              <a:rPr lang="tr-TR" dirty="0"/>
              <a:t>tercih listesinde yer vermiş olan adaylar arasından </a:t>
            </a:r>
            <a:r>
              <a:rPr lang="tr-TR" dirty="0">
                <a:solidFill>
                  <a:srgbClr val="FF0000"/>
                </a:solidFill>
              </a:rPr>
              <a:t>kontenjan sayısı </a:t>
            </a:r>
            <a:r>
              <a:rPr lang="tr-TR" dirty="0"/>
              <a:t>kadar öğrenci yerleştirilecektir. </a:t>
            </a:r>
            <a:r>
              <a:rPr lang="tr-TR" dirty="0" smtClean="0"/>
              <a:t>Yerleştirme puanlarına </a:t>
            </a:r>
            <a:r>
              <a:rPr lang="tr-TR" dirty="0"/>
              <a:t>göre yapılacak yerleştirme işleminde ilgili </a:t>
            </a:r>
            <a:r>
              <a:rPr lang="tr-TR" dirty="0">
                <a:solidFill>
                  <a:srgbClr val="FF0000"/>
                </a:solidFill>
              </a:rPr>
              <a:t>yerleştirme puanı yüksek olan adaya öncelik verilecektir. </a:t>
            </a:r>
          </a:p>
        </p:txBody>
      </p:sp>
    </p:spTree>
    <p:extLst>
      <p:ext uri="{BB962C8B-B14F-4D97-AF65-F5344CB8AC3E}">
        <p14:creationId xmlns:p14="http://schemas.microsoft.com/office/powerpoint/2010/main" val="2691404325"/>
      </p:ext>
    </p:extLst>
  </p:cSld>
  <p:clrMapOvr>
    <a:masterClrMapping/>
  </p:clrMapOvr>
  <p:transition spd="med">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a:bodyPr>
          <a:lstStyle/>
          <a:p>
            <a:r>
              <a:rPr lang="tr-TR" sz="3200" dirty="0">
                <a:solidFill>
                  <a:srgbClr val="FF0000"/>
                </a:solidFill>
              </a:rPr>
              <a:t>TERCİH İLE İLGİLİ BİLGİLER</a:t>
            </a:r>
          </a:p>
        </p:txBody>
      </p:sp>
      <p:sp>
        <p:nvSpPr>
          <p:cNvPr id="3" name="İçerik Yer Tutucusu 2"/>
          <p:cNvSpPr>
            <a:spLocks noGrp="1"/>
          </p:cNvSpPr>
          <p:nvPr>
            <p:ph idx="1"/>
          </p:nvPr>
        </p:nvSpPr>
        <p:spPr>
          <a:xfrm>
            <a:off x="457200" y="1268760"/>
            <a:ext cx="8229600" cy="4857403"/>
          </a:xfrm>
        </p:spPr>
        <p:txBody>
          <a:bodyPr>
            <a:normAutofit lnSpcReduction="10000"/>
          </a:bodyPr>
          <a:lstStyle/>
          <a:p>
            <a:r>
              <a:rPr lang="tr-TR" dirty="0"/>
              <a:t>Bir aday, puanları ne denli yüksek olursa olsun yalnız </a:t>
            </a:r>
            <a:r>
              <a:rPr lang="tr-TR" dirty="0">
                <a:solidFill>
                  <a:srgbClr val="FF0000"/>
                </a:solidFill>
              </a:rPr>
              <a:t>bir programa kayıt hakkı </a:t>
            </a:r>
            <a:r>
              <a:rPr lang="tr-TR" dirty="0"/>
              <a:t>kazanabilir. Bu program, adayın yerleştirme puanlarıyla girebildiği en üst tercihidir. Bunun altında kalan tercihler </a:t>
            </a:r>
            <a:r>
              <a:rPr lang="tr-TR" dirty="0" smtClean="0"/>
              <a:t>işleme konmaz.</a:t>
            </a:r>
          </a:p>
          <a:p>
            <a:r>
              <a:rPr lang="tr-TR" dirty="0"/>
              <a:t>Merkezî yerleştirme sisteminde bir adayın kayıt hakkı kazandığı programı sonradan değiştirmesi, bir başka deyişle, </a:t>
            </a:r>
            <a:r>
              <a:rPr lang="tr-TR" dirty="0" smtClean="0"/>
              <a:t>daha düşük </a:t>
            </a:r>
            <a:r>
              <a:rPr lang="tr-TR" dirty="0"/>
              <a:t>puanla öğrenci alan başka bir programa kaydolması mümkün değildir.</a:t>
            </a:r>
          </a:p>
          <a:p>
            <a:endParaRPr lang="tr-TR" dirty="0"/>
          </a:p>
        </p:txBody>
      </p:sp>
    </p:spTree>
    <p:extLst>
      <p:ext uri="{BB962C8B-B14F-4D97-AF65-F5344CB8AC3E}">
        <p14:creationId xmlns:p14="http://schemas.microsoft.com/office/powerpoint/2010/main" val="1406501296"/>
      </p:ext>
    </p:extLst>
  </p:cSld>
  <p:clrMapOvr>
    <a:masterClrMapping/>
  </p:clrMapOvr>
  <p:transition spd="med">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TERCİH İLE İLGİLİ BİLGİLER</a:t>
            </a:r>
          </a:p>
        </p:txBody>
      </p:sp>
      <p:sp>
        <p:nvSpPr>
          <p:cNvPr id="3" name="İçerik Yer Tutucusu 2"/>
          <p:cNvSpPr>
            <a:spLocks noGrp="1"/>
          </p:cNvSpPr>
          <p:nvPr>
            <p:ph idx="1"/>
          </p:nvPr>
        </p:nvSpPr>
        <p:spPr/>
        <p:txBody>
          <a:bodyPr>
            <a:normAutofit fontScale="85000" lnSpcReduction="10000"/>
          </a:bodyPr>
          <a:lstStyle/>
          <a:p>
            <a:r>
              <a:rPr lang="tr-TR" dirty="0"/>
              <a:t>Tercihlerinizi yaparken kaydolmayı en çok istediğiniz programı en üst tercihinize, daha sonra istediğiniz programı </a:t>
            </a:r>
            <a:r>
              <a:rPr lang="tr-TR" dirty="0" smtClean="0"/>
              <a:t>ikinci tercihinize </a:t>
            </a:r>
            <a:r>
              <a:rPr lang="tr-TR" dirty="0"/>
              <a:t>yazınız ve bütün tercihlerinizi bu şekilde sıralayınız. </a:t>
            </a:r>
            <a:endParaRPr lang="tr-TR" dirty="0" smtClean="0"/>
          </a:p>
          <a:p>
            <a:r>
              <a:rPr lang="tr-TR" dirty="0" smtClean="0"/>
              <a:t>Duruma </a:t>
            </a:r>
            <a:r>
              <a:rPr lang="tr-TR" dirty="0"/>
              <a:t>göre yapabileceğiniz 24 tercihin baştan </a:t>
            </a:r>
            <a:r>
              <a:rPr lang="tr-TR" dirty="0" smtClean="0"/>
              <a:t>birkaç tanesini </a:t>
            </a:r>
            <a:r>
              <a:rPr lang="tr-TR" dirty="0"/>
              <a:t>"Puanım yeterli olmayabilir." endişesine kapılmadan, sadece ilginizi göz önüne alarak belirleyebilir, buralara </a:t>
            </a:r>
            <a:r>
              <a:rPr lang="tr-TR" dirty="0" smtClean="0">
                <a:solidFill>
                  <a:srgbClr val="FF0000"/>
                </a:solidFill>
              </a:rPr>
              <a:t>en çok </a:t>
            </a:r>
            <a:r>
              <a:rPr lang="tr-TR" dirty="0">
                <a:solidFill>
                  <a:srgbClr val="FF0000"/>
                </a:solidFill>
              </a:rPr>
              <a:t>istediğiniz programları </a:t>
            </a:r>
            <a:r>
              <a:rPr lang="tr-TR" dirty="0"/>
              <a:t>yazabilirsiniz. Ancak</a:t>
            </a:r>
            <a:r>
              <a:rPr lang="tr-TR" dirty="0" smtClean="0"/>
              <a:t>,</a:t>
            </a:r>
          </a:p>
          <a:p>
            <a:pPr marL="0" indent="0">
              <a:buNone/>
            </a:pPr>
            <a:r>
              <a:rPr lang="tr-TR" dirty="0" smtClean="0"/>
              <a:t>  </a:t>
            </a:r>
            <a:r>
              <a:rPr lang="tr-TR" b="1" dirty="0">
                <a:solidFill>
                  <a:srgbClr val="FF0000"/>
                </a:solidFill>
              </a:rPr>
              <a:t>kazansanız bile kaydolmayı istemediğiniz bir programa tercih </a:t>
            </a:r>
            <a:r>
              <a:rPr lang="tr-TR" b="1" dirty="0" smtClean="0">
                <a:solidFill>
                  <a:srgbClr val="FF0000"/>
                </a:solidFill>
              </a:rPr>
              <a:t>listenizde yer </a:t>
            </a:r>
            <a:r>
              <a:rPr lang="tr-TR" b="1" dirty="0">
                <a:solidFill>
                  <a:srgbClr val="FF0000"/>
                </a:solidFill>
              </a:rPr>
              <a:t>vermemeniz yararınıza olacaktır. </a:t>
            </a:r>
          </a:p>
        </p:txBody>
      </p:sp>
    </p:spTree>
    <p:extLst>
      <p:ext uri="{BB962C8B-B14F-4D97-AF65-F5344CB8AC3E}">
        <p14:creationId xmlns:p14="http://schemas.microsoft.com/office/powerpoint/2010/main" val="3650845962"/>
      </p:ext>
    </p:extLst>
  </p:cSld>
  <p:clrMapOvr>
    <a:masterClrMapping/>
  </p:clrMapOvr>
  <p:transition spd="med">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solidFill>
                  <a:srgbClr val="FF0000"/>
                </a:solidFill>
              </a:rPr>
              <a:t>Tercihlerinizi son olarak şu açılardan bir kez daha kontrol ediniz: </a:t>
            </a:r>
          </a:p>
        </p:txBody>
      </p:sp>
      <p:sp>
        <p:nvSpPr>
          <p:cNvPr id="3" name="İçerik Yer Tutucusu 2"/>
          <p:cNvSpPr>
            <a:spLocks noGrp="1"/>
          </p:cNvSpPr>
          <p:nvPr>
            <p:ph idx="1"/>
          </p:nvPr>
        </p:nvSpPr>
        <p:spPr>
          <a:xfrm>
            <a:off x="251520" y="1340768"/>
            <a:ext cx="8435280" cy="4785395"/>
          </a:xfrm>
        </p:spPr>
        <p:txBody>
          <a:bodyPr>
            <a:normAutofit fontScale="55000" lnSpcReduction="20000"/>
          </a:bodyPr>
          <a:lstStyle/>
          <a:p>
            <a:r>
              <a:rPr lang="tr-TR" dirty="0" smtClean="0"/>
              <a:t>Listenizdeki </a:t>
            </a:r>
            <a:r>
              <a:rPr lang="tr-TR" dirty="0"/>
              <a:t>programların bu kılavuzda "bakınız/koşullar" olarak gösterilen ve giriş için aranan bütün koşullarını karşılıyor musunuz? </a:t>
            </a:r>
            <a:endParaRPr lang="tr-TR" dirty="0" smtClean="0"/>
          </a:p>
          <a:p>
            <a:endParaRPr lang="tr-TR" dirty="0" smtClean="0"/>
          </a:p>
          <a:p>
            <a:r>
              <a:rPr lang="tr-TR" dirty="0" smtClean="0"/>
              <a:t>Listenizdeki </a:t>
            </a:r>
            <a:r>
              <a:rPr lang="tr-TR" dirty="0"/>
              <a:t>programların kodlarını doğru yazdınız mı? Listenize yazdığınız programların kodunu ve adını bir kez daha kontrol </a:t>
            </a:r>
            <a:r>
              <a:rPr lang="tr-TR" dirty="0" smtClean="0"/>
              <a:t>ediniz.</a:t>
            </a:r>
          </a:p>
          <a:p>
            <a:endParaRPr lang="tr-TR" dirty="0" smtClean="0"/>
          </a:p>
          <a:p>
            <a:r>
              <a:rPr lang="tr-TR" dirty="0" smtClean="0"/>
              <a:t>Listenizdeki </a:t>
            </a:r>
            <a:r>
              <a:rPr lang="tr-TR" dirty="0"/>
              <a:t>programların sırası, gerçekten istek sıranıza uygun mu? </a:t>
            </a:r>
            <a:endParaRPr lang="tr-TR" dirty="0" smtClean="0"/>
          </a:p>
          <a:p>
            <a:endParaRPr lang="tr-TR" dirty="0" smtClean="0"/>
          </a:p>
          <a:p>
            <a:r>
              <a:rPr lang="tr-TR" dirty="0" smtClean="0"/>
              <a:t>Örneğin</a:t>
            </a:r>
            <a:r>
              <a:rPr lang="tr-TR" dirty="0"/>
              <a:t>, beşinci tercihinize giriş hakkı kazanacak olsanız, "Keşke altıncı tercihimi kazanmış olsaydım." demeyeceğinizden emin misiniz? </a:t>
            </a:r>
            <a:endParaRPr lang="tr-TR" dirty="0" smtClean="0"/>
          </a:p>
          <a:p>
            <a:endParaRPr lang="tr-TR" dirty="0" smtClean="0"/>
          </a:p>
          <a:p>
            <a:r>
              <a:rPr lang="tr-TR" dirty="0" smtClean="0"/>
              <a:t>Bütün </a:t>
            </a:r>
            <a:r>
              <a:rPr lang="tr-TR" dirty="0"/>
              <a:t>tercihleriniz için bu geçerli mi? </a:t>
            </a:r>
            <a:endParaRPr lang="tr-TR" dirty="0" smtClean="0"/>
          </a:p>
          <a:p>
            <a:pPr marL="0" indent="0">
              <a:buNone/>
            </a:pPr>
            <a:r>
              <a:rPr lang="tr-TR" dirty="0" smtClean="0"/>
              <a:t>Bütün </a:t>
            </a:r>
            <a:r>
              <a:rPr lang="tr-TR" dirty="0"/>
              <a:t>bu kontrollerden sonra tercih bildirim işleminizi gerçekleştiriniz. </a:t>
            </a:r>
            <a:endParaRPr lang="tr-TR" dirty="0" smtClean="0"/>
          </a:p>
          <a:p>
            <a:pPr marL="0" indent="0">
              <a:buNone/>
            </a:pPr>
            <a:endParaRPr lang="tr-TR" dirty="0" smtClean="0"/>
          </a:p>
          <a:p>
            <a:pPr marL="0" indent="0">
              <a:buNone/>
            </a:pPr>
            <a:r>
              <a:rPr lang="tr-TR" sz="4400" dirty="0" smtClean="0">
                <a:solidFill>
                  <a:srgbClr val="FF0000"/>
                </a:solidFill>
              </a:rPr>
              <a:t>!!! Adayların </a:t>
            </a:r>
            <a:r>
              <a:rPr lang="tr-TR" sz="4400" dirty="0">
                <a:solidFill>
                  <a:srgbClr val="FF0000"/>
                </a:solidFill>
              </a:rPr>
              <a:t>merkezi yerleştirme için yükseköğretim programları tercihlerini yapmadan önce üniversitelerin internet sayfasındaki bilgileri dikkatlice inceleyerek tercihlerini yapmaları </a:t>
            </a:r>
            <a:r>
              <a:rPr lang="tr-TR" sz="4400" dirty="0" smtClean="0">
                <a:solidFill>
                  <a:srgbClr val="FF0000"/>
                </a:solidFill>
              </a:rPr>
              <a:t>gerekmektedir.</a:t>
            </a:r>
            <a:endParaRPr lang="tr-TR" sz="4400" dirty="0">
              <a:solidFill>
                <a:srgbClr val="FF0000"/>
              </a:solidFill>
            </a:endParaRPr>
          </a:p>
        </p:txBody>
      </p:sp>
    </p:spTree>
    <p:extLst>
      <p:ext uri="{BB962C8B-B14F-4D97-AF65-F5344CB8AC3E}">
        <p14:creationId xmlns:p14="http://schemas.microsoft.com/office/powerpoint/2010/main" val="1424028135"/>
      </p:ext>
    </p:extLst>
  </p:cSld>
  <p:clrMapOvr>
    <a:masterClrMapping/>
  </p:clrMapOvr>
  <p:transition spd="med">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a:bodyPr>
          <a:lstStyle/>
          <a:p>
            <a:r>
              <a:rPr lang="tr-TR" sz="3200" dirty="0" smtClean="0">
                <a:solidFill>
                  <a:srgbClr val="FF0000"/>
                </a:solidFill>
              </a:rPr>
              <a:t>Okul </a:t>
            </a:r>
            <a:r>
              <a:rPr lang="tr-TR" sz="3200" dirty="0">
                <a:solidFill>
                  <a:srgbClr val="FF0000"/>
                </a:solidFill>
              </a:rPr>
              <a:t>birincileri</a:t>
            </a:r>
          </a:p>
        </p:txBody>
      </p:sp>
      <p:sp>
        <p:nvSpPr>
          <p:cNvPr id="3" name="İçerik Yer Tutucusu 2"/>
          <p:cNvSpPr>
            <a:spLocks noGrp="1"/>
          </p:cNvSpPr>
          <p:nvPr>
            <p:ph idx="1"/>
          </p:nvPr>
        </p:nvSpPr>
        <p:spPr>
          <a:xfrm>
            <a:off x="457200" y="1196752"/>
            <a:ext cx="8229600" cy="4929411"/>
          </a:xfrm>
        </p:spPr>
        <p:txBody>
          <a:bodyPr>
            <a:normAutofit fontScale="70000" lnSpcReduction="20000"/>
          </a:bodyPr>
          <a:lstStyle/>
          <a:p>
            <a:r>
              <a:rPr lang="tr-TR" dirty="0" err="1"/>
              <a:t>YKS'de</a:t>
            </a:r>
            <a:r>
              <a:rPr lang="tr-TR" dirty="0"/>
              <a:t> başarılı olan okul birincileri, genel kontenjan (öncelikle) ve okul birincileri kontenjanı göz önünde tutularak merkezî yerleştirme ile yerleştirme puanlarının elverdiği en üst tercihlerine yerleştirileceklerdir</a:t>
            </a:r>
            <a:r>
              <a:rPr lang="tr-TR" dirty="0" smtClean="0"/>
              <a:t>.</a:t>
            </a:r>
          </a:p>
          <a:p>
            <a:endParaRPr lang="tr-TR" dirty="0" smtClean="0"/>
          </a:p>
          <a:p>
            <a:r>
              <a:rPr lang="tr-TR" dirty="0" smtClean="0"/>
              <a:t> </a:t>
            </a:r>
            <a:r>
              <a:rPr lang="tr-TR" dirty="0"/>
              <a:t>Okul birincileri için ayrılan kontenjanlar sınırlıdır. Bu nedenle tercihlerinin tümünü çok istenen yükseköğretim programları arasından yapan okul birincileri, puanları yeterince yüksek değilse hiçbir programa kayıt hakkı kazanamayabilirler</a:t>
            </a:r>
            <a:r>
              <a:rPr lang="tr-TR" dirty="0" smtClean="0"/>
              <a:t>.</a:t>
            </a:r>
          </a:p>
          <a:p>
            <a:endParaRPr lang="tr-TR" dirty="0" smtClean="0"/>
          </a:p>
          <a:p>
            <a:r>
              <a:rPr lang="tr-TR" dirty="0" smtClean="0"/>
              <a:t> </a:t>
            </a:r>
            <a:r>
              <a:rPr lang="tr-TR" dirty="0"/>
              <a:t>Okul birincileri için ayrılan kontenjanların dolmaması durumunda boş kontenjan, genel kontenjana aktarılır</a:t>
            </a:r>
            <a:r>
              <a:rPr lang="tr-TR" dirty="0" smtClean="0"/>
              <a:t>.</a:t>
            </a:r>
          </a:p>
          <a:p>
            <a:endParaRPr lang="tr-TR" dirty="0" smtClean="0"/>
          </a:p>
          <a:p>
            <a:r>
              <a:rPr lang="tr-TR" dirty="0" smtClean="0"/>
              <a:t> </a:t>
            </a:r>
            <a:r>
              <a:rPr lang="tr-TR" dirty="0"/>
              <a:t>Okul birincileri, bu olanaktan yararlanabilmek için tercihlerini, puan durumlarını göz önünde tutarak dengeli bir şekilde yapmalıdır.</a:t>
            </a:r>
          </a:p>
        </p:txBody>
      </p:sp>
    </p:spTree>
    <p:extLst>
      <p:ext uri="{BB962C8B-B14F-4D97-AF65-F5344CB8AC3E}">
        <p14:creationId xmlns:p14="http://schemas.microsoft.com/office/powerpoint/2010/main" val="1032035137"/>
      </p:ext>
    </p:extLst>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96752"/>
            <a:ext cx="7887820" cy="5018330"/>
          </a:xfrm>
        </p:spPr>
        <p:txBody>
          <a:bodyPr>
            <a:normAutofit fontScale="92500" lnSpcReduction="10000"/>
          </a:bodyPr>
          <a:lstStyle/>
          <a:p>
            <a:pPr marL="0" indent="0">
              <a:buNone/>
            </a:pPr>
            <a:endParaRPr lang="tr-TR" dirty="0" smtClean="0"/>
          </a:p>
          <a:p>
            <a:pPr>
              <a:buFont typeface="Arial" panose="020B0604020202020204" pitchFamily="34" charset="0"/>
              <a:buChar char="•"/>
            </a:pPr>
            <a:r>
              <a:rPr lang="tr-TR" dirty="0" smtClean="0"/>
              <a:t>1. Oturum </a:t>
            </a:r>
            <a:r>
              <a:rPr lang="tr-TR" dirty="0"/>
              <a:t>Temel Yeterlilik Testi (</a:t>
            </a:r>
            <a:r>
              <a:rPr lang="tr-TR" dirty="0">
                <a:solidFill>
                  <a:srgbClr val="C00000"/>
                </a:solidFill>
              </a:rPr>
              <a:t>TYT</a:t>
            </a:r>
            <a:r>
              <a:rPr lang="tr-TR" dirty="0" smtClean="0"/>
              <a:t>):</a:t>
            </a:r>
            <a:endParaRPr lang="tr-TR" dirty="0"/>
          </a:p>
          <a:p>
            <a:pPr marL="0" indent="0">
              <a:buNone/>
            </a:pPr>
            <a:r>
              <a:rPr lang="tr-TR" dirty="0">
                <a:solidFill>
                  <a:srgbClr val="FF0000"/>
                </a:solidFill>
              </a:rPr>
              <a:t>20 Haziran 2020 </a:t>
            </a:r>
            <a:r>
              <a:rPr lang="tr-TR" dirty="0"/>
              <a:t>(Cumartesi), 10.15, 135 dakika</a:t>
            </a:r>
          </a:p>
          <a:p>
            <a:endParaRPr lang="tr-TR" dirty="0" smtClean="0"/>
          </a:p>
          <a:p>
            <a:r>
              <a:rPr lang="tr-TR" dirty="0" smtClean="0"/>
              <a:t>2. Oturum </a:t>
            </a:r>
            <a:r>
              <a:rPr lang="tr-TR" dirty="0"/>
              <a:t>Alan Yeterlilik Testleri (</a:t>
            </a:r>
            <a:r>
              <a:rPr lang="tr-TR" dirty="0">
                <a:solidFill>
                  <a:srgbClr val="C00000"/>
                </a:solidFill>
              </a:rPr>
              <a:t>AYT</a:t>
            </a:r>
            <a:r>
              <a:rPr lang="tr-TR" dirty="0"/>
              <a:t>) </a:t>
            </a:r>
            <a:r>
              <a:rPr lang="tr-TR" dirty="0" smtClean="0"/>
              <a:t>:</a:t>
            </a:r>
          </a:p>
          <a:p>
            <a:pPr marL="0" indent="0">
              <a:buNone/>
            </a:pPr>
            <a:r>
              <a:rPr lang="tr-TR" dirty="0" smtClean="0">
                <a:solidFill>
                  <a:srgbClr val="FF0000"/>
                </a:solidFill>
              </a:rPr>
              <a:t>21 </a:t>
            </a:r>
            <a:r>
              <a:rPr lang="tr-TR" dirty="0">
                <a:solidFill>
                  <a:srgbClr val="FF0000"/>
                </a:solidFill>
              </a:rPr>
              <a:t>Haziran 2020 </a:t>
            </a:r>
            <a:r>
              <a:rPr lang="tr-TR" dirty="0"/>
              <a:t>(Pazar), 10.15, 180 </a:t>
            </a:r>
            <a:r>
              <a:rPr lang="tr-TR" dirty="0" smtClean="0"/>
              <a:t>dakika</a:t>
            </a:r>
          </a:p>
          <a:p>
            <a:pPr marL="0" indent="0">
              <a:buNone/>
            </a:pPr>
            <a:endParaRPr lang="tr-TR" dirty="0" smtClean="0"/>
          </a:p>
          <a:p>
            <a:r>
              <a:rPr lang="tr-TR" dirty="0" smtClean="0"/>
              <a:t>3. Oturum </a:t>
            </a:r>
            <a:r>
              <a:rPr lang="tr-TR" dirty="0"/>
              <a:t>Yabancı Dil Testi (</a:t>
            </a:r>
            <a:r>
              <a:rPr lang="tr-TR" dirty="0">
                <a:solidFill>
                  <a:srgbClr val="C00000"/>
                </a:solidFill>
              </a:rPr>
              <a:t>YDT</a:t>
            </a:r>
            <a:r>
              <a:rPr lang="tr-TR" dirty="0"/>
              <a:t>) </a:t>
            </a:r>
            <a:r>
              <a:rPr lang="tr-TR" dirty="0" smtClean="0"/>
              <a:t>:</a:t>
            </a:r>
            <a:endParaRPr lang="tr-TR" dirty="0"/>
          </a:p>
          <a:p>
            <a:pPr marL="0" indent="0">
              <a:buNone/>
            </a:pPr>
            <a:r>
              <a:rPr lang="tr-TR" dirty="0">
                <a:solidFill>
                  <a:srgbClr val="FF0000"/>
                </a:solidFill>
              </a:rPr>
              <a:t>21 Haziran 2020 </a:t>
            </a:r>
            <a:r>
              <a:rPr lang="tr-TR" dirty="0"/>
              <a:t>(Pazar), 15.45, 120 </a:t>
            </a:r>
            <a:r>
              <a:rPr lang="tr-TR" dirty="0" smtClean="0"/>
              <a:t>dakika</a:t>
            </a:r>
          </a:p>
          <a:p>
            <a:pPr marL="0" indent="0" algn="ctr">
              <a:buNone/>
            </a:pPr>
            <a:r>
              <a:rPr lang="tr-TR" b="1" dirty="0"/>
              <a:t>Adaylar, sınavın sabah oturumlarında saat 10.00’dan sonra; öğleden sonra oturumunda ise saat</a:t>
            </a:r>
          </a:p>
          <a:p>
            <a:pPr marL="0" indent="0" algn="ctr">
              <a:buNone/>
            </a:pPr>
            <a:r>
              <a:rPr lang="tr-TR" b="1" dirty="0"/>
              <a:t>15.30’dan sonra sınav binalarına alınmayacaklardır.</a:t>
            </a:r>
            <a:endParaRPr lang="tr-TR" b="1" dirty="0"/>
          </a:p>
        </p:txBody>
      </p:sp>
      <p:sp>
        <p:nvSpPr>
          <p:cNvPr id="4" name="Başlık 3"/>
          <p:cNvSpPr>
            <a:spLocks noGrp="1"/>
          </p:cNvSpPr>
          <p:nvPr>
            <p:ph type="title"/>
          </p:nvPr>
        </p:nvSpPr>
        <p:spPr/>
        <p:txBody>
          <a:bodyPr/>
          <a:lstStyle/>
          <a:p>
            <a:r>
              <a:rPr lang="tr-TR" dirty="0" smtClean="0"/>
              <a:t>          </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50" y="0"/>
            <a:ext cx="8462714" cy="1323439"/>
          </a:xfrm>
          <a:prstGeom prst="rect">
            <a:avLst/>
          </a:prstGeom>
        </p:spPr>
        <p:txBody>
          <a:bodyPr wrap="square">
            <a:spAutoFit/>
          </a:bodyPr>
          <a:lstStyle/>
          <a:p>
            <a:pPr algn="ctr">
              <a:tabLst>
                <a:tab pos="2155825" algn="l"/>
              </a:tabLst>
              <a:defRPr/>
            </a:pPr>
            <a:endParaRPr lang="tr-TR" sz="2000" dirty="0" smtClean="0">
              <a:solidFill>
                <a:srgbClr val="FF0000"/>
              </a:solidFill>
            </a:endParaRPr>
          </a:p>
          <a:p>
            <a:pPr algn="ctr">
              <a:tabLst>
                <a:tab pos="2155825" algn="l"/>
              </a:tabLst>
              <a:defRPr/>
            </a:pPr>
            <a:r>
              <a:rPr lang="tr-TR" sz="2000" dirty="0" smtClean="0">
                <a:solidFill>
                  <a:srgbClr val="FF0000"/>
                </a:solidFill>
              </a:rPr>
              <a:t>ELVANKÖY İMKB MESLEKİ VE TEKNİK ANADOLU LİSESİ</a:t>
            </a:r>
          </a:p>
          <a:p>
            <a:pPr algn="ctr">
              <a:tabLst>
                <a:tab pos="2155825" algn="l"/>
              </a:tabLst>
              <a:defRPr/>
            </a:pPr>
            <a:r>
              <a:rPr lang="tr-TR" sz="2000" dirty="0" smtClean="0">
                <a:solidFill>
                  <a:srgbClr val="FF0000"/>
                </a:solidFill>
              </a:rPr>
              <a:t>2017 Üniversiteye Yerleşen Öğrencilerden Örnekler</a:t>
            </a:r>
            <a:r>
              <a:rPr lang="tr-TR" sz="2000" dirty="0" smtClean="0">
                <a:solidFill>
                  <a:srgbClr val="212745">
                    <a:lumMod val="75000"/>
                  </a:srgbClr>
                </a:solidFill>
              </a:rPr>
              <a:t/>
            </a:r>
            <a:br>
              <a:rPr lang="tr-TR" sz="2000" dirty="0" smtClean="0">
                <a:solidFill>
                  <a:srgbClr val="212745">
                    <a:lumMod val="75000"/>
                  </a:srgbClr>
                </a:solidFill>
              </a:rPr>
            </a:br>
            <a:endParaRPr lang="tr-TR" sz="2000" dirty="0" smtClean="0">
              <a:solidFill>
                <a:srgbClr val="4E67C8">
                  <a:lumMod val="75000"/>
                </a:srgbClr>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1939009297"/>
              </p:ext>
            </p:extLst>
          </p:nvPr>
        </p:nvGraphicFramePr>
        <p:xfrm>
          <a:off x="611560" y="1052736"/>
          <a:ext cx="7056784" cy="5034280"/>
        </p:xfrm>
        <a:graphic>
          <a:graphicData uri="http://schemas.openxmlformats.org/drawingml/2006/table">
            <a:tbl>
              <a:tblPr firstRow="1" bandRow="1">
                <a:tableStyleId>{5C22544A-7EE6-4342-B048-85BDC9FD1C3A}</a:tableStyleId>
              </a:tblPr>
              <a:tblGrid>
                <a:gridCol w="2088231"/>
                <a:gridCol w="2078361"/>
                <a:gridCol w="2890192"/>
              </a:tblGrid>
              <a:tr h="370840">
                <a:tc>
                  <a:txBody>
                    <a:bodyPr/>
                    <a:lstStyle/>
                    <a:p>
                      <a:r>
                        <a:rPr lang="tr-TR" dirty="0" smtClean="0"/>
                        <a:t>Adı Soyadı</a:t>
                      </a:r>
                      <a:endParaRPr lang="tr-TR" dirty="0"/>
                    </a:p>
                  </a:txBody>
                  <a:tcPr/>
                </a:tc>
                <a:tc>
                  <a:txBody>
                    <a:bodyPr/>
                    <a:lstStyle/>
                    <a:p>
                      <a:r>
                        <a:rPr lang="tr-TR" dirty="0" smtClean="0"/>
                        <a:t>Programın Adı</a:t>
                      </a:r>
                      <a:endParaRPr lang="tr-TR" dirty="0"/>
                    </a:p>
                  </a:txBody>
                  <a:tcPr/>
                </a:tc>
                <a:tc>
                  <a:txBody>
                    <a:bodyPr/>
                    <a:lstStyle/>
                    <a:p>
                      <a:r>
                        <a:rPr lang="tr-TR" dirty="0" smtClean="0"/>
                        <a:t>Üniversite Adı</a:t>
                      </a:r>
                      <a:endParaRPr lang="tr-TR" dirty="0"/>
                    </a:p>
                  </a:txBody>
                  <a:tcPr/>
                </a:tc>
              </a:tr>
              <a:tr h="637272">
                <a:tc>
                  <a:txBody>
                    <a:bodyPr/>
                    <a:lstStyle/>
                    <a:p>
                      <a:r>
                        <a:rPr lang="tr-TR" dirty="0" smtClean="0"/>
                        <a:t>BATUHAN ŞEKERCİ</a:t>
                      </a:r>
                      <a:endParaRPr lang="tr-TR" dirty="0"/>
                    </a:p>
                  </a:txBody>
                  <a:tcPr/>
                </a:tc>
                <a:tc>
                  <a:txBody>
                    <a:bodyPr/>
                    <a:lstStyle/>
                    <a:p>
                      <a:r>
                        <a:rPr lang="tr-TR" dirty="0" smtClean="0"/>
                        <a:t>Elektrik-Elektronik Mühendisliği</a:t>
                      </a:r>
                      <a:endParaRPr lang="tr-TR" dirty="0"/>
                    </a:p>
                  </a:txBody>
                  <a:tcPr/>
                </a:tc>
                <a:tc>
                  <a:txBody>
                    <a:bodyPr/>
                    <a:lstStyle/>
                    <a:p>
                      <a:r>
                        <a:rPr lang="tr-TR" dirty="0" smtClean="0"/>
                        <a:t>ONDOKUZ MAYIS ÜNİVERSİTESİ (SAMSUN)</a:t>
                      </a:r>
                      <a:endParaRPr lang="tr-TR" dirty="0"/>
                    </a:p>
                  </a:txBody>
                  <a:tcPr/>
                </a:tc>
              </a:tr>
              <a:tr h="370840">
                <a:tc>
                  <a:txBody>
                    <a:bodyPr/>
                    <a:lstStyle/>
                    <a:p>
                      <a:r>
                        <a:rPr lang="tr-TR" dirty="0" smtClean="0"/>
                        <a:t>BATUHAN ALTINOK</a:t>
                      </a:r>
                      <a:endParaRPr lang="tr-TR" dirty="0"/>
                    </a:p>
                  </a:txBody>
                  <a:tcPr/>
                </a:tc>
                <a:tc>
                  <a:txBody>
                    <a:bodyPr/>
                    <a:lstStyle/>
                    <a:p>
                      <a:r>
                        <a:rPr lang="tr-TR" dirty="0" err="1" smtClean="0"/>
                        <a:t>Mekatronik</a:t>
                      </a:r>
                      <a:r>
                        <a:rPr lang="tr-TR" dirty="0" smtClean="0"/>
                        <a:t> Mühendisliği (İngilizce) (%50 Burslu)</a:t>
                      </a:r>
                      <a:endParaRPr lang="tr-TR" dirty="0"/>
                    </a:p>
                  </a:txBody>
                  <a:tcPr/>
                </a:tc>
                <a:tc>
                  <a:txBody>
                    <a:bodyPr/>
                    <a:lstStyle/>
                    <a:p>
                      <a:r>
                        <a:rPr lang="tr-TR" dirty="0" smtClean="0"/>
                        <a:t>TÜRK HAVA KURUMU ÜNİVERSİTESİ (ANKARA)</a:t>
                      </a:r>
                      <a:endParaRPr lang="tr-TR" dirty="0"/>
                    </a:p>
                  </a:txBody>
                  <a:tcPr/>
                </a:tc>
              </a:tr>
              <a:tr h="370840">
                <a:tc>
                  <a:txBody>
                    <a:bodyPr/>
                    <a:lstStyle/>
                    <a:p>
                      <a:r>
                        <a:rPr lang="tr-TR" dirty="0" smtClean="0"/>
                        <a:t>MUSTAFA YARDIMCI</a:t>
                      </a:r>
                      <a:endParaRPr lang="tr-TR" dirty="0"/>
                    </a:p>
                  </a:txBody>
                  <a:tcPr/>
                </a:tc>
                <a:tc>
                  <a:txBody>
                    <a:bodyPr/>
                    <a:lstStyle/>
                    <a:p>
                      <a:r>
                        <a:rPr lang="tr-TR" dirty="0" smtClean="0"/>
                        <a:t>Biyomedikal Cihaz Teknolojisi</a:t>
                      </a:r>
                      <a:endParaRPr lang="tr-TR" dirty="0"/>
                    </a:p>
                  </a:txBody>
                  <a:tcPr/>
                </a:tc>
                <a:tc>
                  <a:txBody>
                    <a:bodyPr/>
                    <a:lstStyle/>
                    <a:p>
                      <a:pPr algn="l"/>
                      <a:r>
                        <a:rPr lang="tr-TR" dirty="0" smtClean="0"/>
                        <a:t>ANKARA ÜNİVERSİTESİ</a:t>
                      </a:r>
                      <a:endParaRPr lang="tr-TR" dirty="0"/>
                    </a:p>
                  </a:txBody>
                  <a:tcPr/>
                </a:tc>
              </a:tr>
              <a:tr h="370840">
                <a:tc>
                  <a:txBody>
                    <a:bodyPr/>
                    <a:lstStyle/>
                    <a:p>
                      <a:r>
                        <a:rPr lang="tr-TR" dirty="0" smtClean="0"/>
                        <a:t>ALİ ERDEN KUTLAR</a:t>
                      </a:r>
                      <a:endParaRPr lang="tr-TR" dirty="0"/>
                    </a:p>
                  </a:txBody>
                  <a:tcPr/>
                </a:tc>
                <a:tc>
                  <a:txBody>
                    <a:bodyPr/>
                    <a:lstStyle/>
                    <a:p>
                      <a:r>
                        <a:rPr lang="tr-TR" dirty="0" smtClean="0"/>
                        <a:t>Elektrik</a:t>
                      </a:r>
                      <a:endParaRPr lang="tr-TR" dirty="0"/>
                    </a:p>
                  </a:txBody>
                  <a:tcPr/>
                </a:tc>
                <a:tc>
                  <a:txBody>
                    <a:bodyPr/>
                    <a:lstStyle/>
                    <a:p>
                      <a:r>
                        <a:rPr lang="tr-TR" dirty="0" smtClean="0"/>
                        <a:t>HACETTEPE ÜNİVERSİTESİ (ANKARA) </a:t>
                      </a:r>
                      <a:endParaRPr lang="tr-TR" dirty="0"/>
                    </a:p>
                  </a:txBody>
                  <a:tcPr/>
                </a:tc>
              </a:tr>
              <a:tr h="370840">
                <a:tc>
                  <a:txBody>
                    <a:bodyPr/>
                    <a:lstStyle/>
                    <a:p>
                      <a:r>
                        <a:rPr lang="tr-TR" dirty="0" smtClean="0"/>
                        <a:t>ÖZNUR REÇBER</a:t>
                      </a:r>
                      <a:endParaRPr lang="tr-TR" dirty="0"/>
                    </a:p>
                  </a:txBody>
                  <a:tcPr/>
                </a:tc>
                <a:tc>
                  <a:txBody>
                    <a:bodyPr/>
                    <a:lstStyle/>
                    <a:p>
                      <a:r>
                        <a:rPr lang="tr-TR" dirty="0" smtClean="0"/>
                        <a:t>Sosyal Bilgiler Öğretmenliği</a:t>
                      </a:r>
                    </a:p>
                  </a:txBody>
                  <a:tcPr/>
                </a:tc>
                <a:tc>
                  <a:txBody>
                    <a:bodyPr/>
                    <a:lstStyle/>
                    <a:p>
                      <a:r>
                        <a:rPr lang="tr-TR" dirty="0" smtClean="0"/>
                        <a:t>BARTIN ÜNİVERSİTESİ</a:t>
                      </a:r>
                      <a:endParaRPr lang="tr-TR" dirty="0"/>
                    </a:p>
                  </a:txBody>
                  <a:tcPr/>
                </a:tc>
              </a:tr>
              <a:tr h="370840">
                <a:tc>
                  <a:txBody>
                    <a:bodyPr/>
                    <a:lstStyle/>
                    <a:p>
                      <a:r>
                        <a:rPr lang="tr-TR" dirty="0" smtClean="0"/>
                        <a:t>MÜCAHİT BERAT ALAN</a:t>
                      </a:r>
                      <a:endParaRPr lang="tr-TR" dirty="0"/>
                    </a:p>
                  </a:txBody>
                  <a:tcPr/>
                </a:tc>
                <a:tc>
                  <a:txBody>
                    <a:bodyPr/>
                    <a:lstStyle/>
                    <a:p>
                      <a:r>
                        <a:rPr lang="it-IT" dirty="0" smtClean="0"/>
                        <a:t>İngilizce Öğretmenliği (İngilizce)</a:t>
                      </a:r>
                      <a:endParaRPr lang="tr-TR" dirty="0"/>
                    </a:p>
                  </a:txBody>
                  <a:tcPr/>
                </a:tc>
                <a:tc>
                  <a:txBody>
                    <a:bodyPr/>
                    <a:lstStyle/>
                    <a:p>
                      <a:r>
                        <a:rPr lang="tr-TR" dirty="0" smtClean="0"/>
                        <a:t>ORTA DOĞU TEKNİK ÜNİVERSİTESİ (ANKARA)</a:t>
                      </a:r>
                      <a:endParaRPr lang="tr-TR" dirty="0"/>
                    </a:p>
                  </a:txBody>
                  <a:tcPr/>
                </a:tc>
              </a:tr>
            </a:tbl>
          </a:graphicData>
        </a:graphic>
      </p:graphicFrame>
    </p:spTree>
    <p:extLst>
      <p:ext uri="{BB962C8B-B14F-4D97-AF65-F5344CB8AC3E}">
        <p14:creationId xmlns:p14="http://schemas.microsoft.com/office/powerpoint/2010/main" val="343787276"/>
      </p:ext>
    </p:extLst>
  </p:cSld>
  <p:clrMapOvr>
    <a:masterClrMapping/>
  </p:clrMapOvr>
  <p:transition spd="med">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50" y="0"/>
            <a:ext cx="8462714" cy="1323439"/>
          </a:xfrm>
          <a:prstGeom prst="rect">
            <a:avLst/>
          </a:prstGeom>
        </p:spPr>
        <p:txBody>
          <a:bodyPr wrap="square">
            <a:spAutoFit/>
          </a:bodyPr>
          <a:lstStyle/>
          <a:p>
            <a:pPr algn="ctr">
              <a:tabLst>
                <a:tab pos="2155825" algn="l"/>
              </a:tabLst>
              <a:defRPr/>
            </a:pPr>
            <a:endParaRPr lang="tr-TR" sz="2000" dirty="0" smtClean="0">
              <a:solidFill>
                <a:srgbClr val="FF0000"/>
              </a:solidFill>
            </a:endParaRPr>
          </a:p>
          <a:p>
            <a:pPr algn="ctr">
              <a:tabLst>
                <a:tab pos="2155825" algn="l"/>
              </a:tabLst>
              <a:defRPr/>
            </a:pPr>
            <a:r>
              <a:rPr lang="tr-TR" sz="2000" dirty="0" smtClean="0">
                <a:solidFill>
                  <a:srgbClr val="FF0000"/>
                </a:solidFill>
              </a:rPr>
              <a:t>ELVANKÖY İMKB MESLEKİ VE TEKNİK ANADOLU LİSESİ</a:t>
            </a:r>
          </a:p>
          <a:p>
            <a:pPr algn="ctr">
              <a:tabLst>
                <a:tab pos="2155825" algn="l"/>
              </a:tabLst>
              <a:defRPr/>
            </a:pPr>
            <a:r>
              <a:rPr lang="tr-TR" sz="2000" dirty="0" smtClean="0">
                <a:solidFill>
                  <a:srgbClr val="FF0000"/>
                </a:solidFill>
              </a:rPr>
              <a:t>2017 Üniversiteye Yerleşen Öğrencilerden Örnekler</a:t>
            </a:r>
            <a:r>
              <a:rPr lang="tr-TR" sz="2000" dirty="0" smtClean="0">
                <a:solidFill>
                  <a:srgbClr val="212745">
                    <a:lumMod val="75000"/>
                  </a:srgbClr>
                </a:solidFill>
              </a:rPr>
              <a:t/>
            </a:r>
            <a:br>
              <a:rPr lang="tr-TR" sz="2000" dirty="0" smtClean="0">
                <a:solidFill>
                  <a:srgbClr val="212745">
                    <a:lumMod val="75000"/>
                  </a:srgbClr>
                </a:solidFill>
              </a:rPr>
            </a:br>
            <a:endParaRPr lang="tr-TR" sz="2000" dirty="0" smtClean="0">
              <a:solidFill>
                <a:srgbClr val="4E67C8">
                  <a:lumMod val="75000"/>
                </a:srgbClr>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1448056193"/>
              </p:ext>
            </p:extLst>
          </p:nvPr>
        </p:nvGraphicFramePr>
        <p:xfrm>
          <a:off x="611560" y="1052736"/>
          <a:ext cx="7056784" cy="5122912"/>
        </p:xfrm>
        <a:graphic>
          <a:graphicData uri="http://schemas.openxmlformats.org/drawingml/2006/table">
            <a:tbl>
              <a:tblPr firstRow="1" bandRow="1">
                <a:tableStyleId>{5C22544A-7EE6-4342-B048-85BDC9FD1C3A}</a:tableStyleId>
              </a:tblPr>
              <a:tblGrid>
                <a:gridCol w="2088231"/>
                <a:gridCol w="2078361"/>
                <a:gridCol w="2890192"/>
              </a:tblGrid>
              <a:tr h="370840">
                <a:tc>
                  <a:txBody>
                    <a:bodyPr/>
                    <a:lstStyle/>
                    <a:p>
                      <a:r>
                        <a:rPr lang="tr-TR" dirty="0" smtClean="0"/>
                        <a:t>Adı Soyadı</a:t>
                      </a:r>
                      <a:endParaRPr lang="tr-TR" dirty="0"/>
                    </a:p>
                  </a:txBody>
                  <a:tcPr/>
                </a:tc>
                <a:tc>
                  <a:txBody>
                    <a:bodyPr/>
                    <a:lstStyle/>
                    <a:p>
                      <a:r>
                        <a:rPr lang="tr-TR" dirty="0" smtClean="0"/>
                        <a:t>Programın Adı</a:t>
                      </a:r>
                      <a:endParaRPr lang="tr-TR" dirty="0"/>
                    </a:p>
                  </a:txBody>
                  <a:tcPr/>
                </a:tc>
                <a:tc>
                  <a:txBody>
                    <a:bodyPr/>
                    <a:lstStyle/>
                    <a:p>
                      <a:r>
                        <a:rPr lang="tr-TR" dirty="0" smtClean="0"/>
                        <a:t>Üniversite Adı</a:t>
                      </a:r>
                      <a:endParaRPr lang="tr-TR" dirty="0"/>
                    </a:p>
                  </a:txBody>
                  <a:tcPr/>
                </a:tc>
              </a:tr>
              <a:tr h="637272">
                <a:tc>
                  <a:txBody>
                    <a:bodyPr/>
                    <a:lstStyle/>
                    <a:p>
                      <a:r>
                        <a:rPr lang="tr-TR" dirty="0" smtClean="0"/>
                        <a:t>Mert Taşdelen</a:t>
                      </a:r>
                      <a:endParaRPr lang="tr-TR" dirty="0"/>
                    </a:p>
                  </a:txBody>
                  <a:tcPr/>
                </a:tc>
                <a:tc>
                  <a:txBody>
                    <a:bodyPr/>
                    <a:lstStyle/>
                    <a:p>
                      <a:r>
                        <a:rPr lang="tr-TR" dirty="0" smtClean="0"/>
                        <a:t>Hemşirelik</a:t>
                      </a:r>
                      <a:endParaRPr lang="tr-TR" dirty="0"/>
                    </a:p>
                  </a:txBody>
                  <a:tcPr/>
                </a:tc>
                <a:tc>
                  <a:txBody>
                    <a:bodyPr/>
                    <a:lstStyle/>
                    <a:p>
                      <a:r>
                        <a:rPr lang="tr-TR" dirty="0" smtClean="0"/>
                        <a:t>Giresun Üniversitesi</a:t>
                      </a:r>
                      <a:endParaRPr lang="tr-TR" dirty="0"/>
                    </a:p>
                  </a:txBody>
                  <a:tcPr/>
                </a:tc>
              </a:tr>
              <a:tr h="370840">
                <a:tc>
                  <a:txBody>
                    <a:bodyPr/>
                    <a:lstStyle/>
                    <a:p>
                      <a:r>
                        <a:rPr lang="tr-TR" dirty="0" smtClean="0"/>
                        <a:t>Battal Koç</a:t>
                      </a:r>
                      <a:endParaRPr lang="tr-TR" dirty="0"/>
                    </a:p>
                  </a:txBody>
                  <a:tcPr/>
                </a:tc>
                <a:tc>
                  <a:txBody>
                    <a:bodyPr/>
                    <a:lstStyle/>
                    <a:p>
                      <a:r>
                        <a:rPr lang="tr-TR" dirty="0" smtClean="0"/>
                        <a:t>Kimya Mühendisliği</a:t>
                      </a:r>
                      <a:endParaRPr lang="tr-TR" dirty="0"/>
                    </a:p>
                  </a:txBody>
                  <a:tcPr/>
                </a:tc>
                <a:tc>
                  <a:txBody>
                    <a:bodyPr/>
                    <a:lstStyle/>
                    <a:p>
                      <a:r>
                        <a:rPr lang="tr-TR" smtClean="0"/>
                        <a:t>Selçuk Üniversitesi</a:t>
                      </a:r>
                    </a:p>
                    <a:p>
                      <a:endParaRPr lang="tr-TR" dirty="0"/>
                    </a:p>
                  </a:txBody>
                  <a:tcPr/>
                </a:tc>
              </a:tr>
              <a:tr h="370840">
                <a:tc>
                  <a:txBody>
                    <a:bodyPr/>
                    <a:lstStyle/>
                    <a:p>
                      <a:r>
                        <a:rPr lang="tr-TR" dirty="0" smtClean="0"/>
                        <a:t>Alper Kayıkçı</a:t>
                      </a:r>
                      <a:endParaRPr lang="tr-TR" dirty="0"/>
                    </a:p>
                  </a:txBody>
                  <a:tcPr/>
                </a:tc>
                <a:tc>
                  <a:txBody>
                    <a:bodyPr/>
                    <a:lstStyle/>
                    <a:p>
                      <a:r>
                        <a:rPr lang="tr-TR" dirty="0" smtClean="0"/>
                        <a:t>Maliye</a:t>
                      </a:r>
                      <a:endParaRPr lang="tr-TR" dirty="0"/>
                    </a:p>
                  </a:txBody>
                  <a:tcPr/>
                </a:tc>
                <a:tc>
                  <a:txBody>
                    <a:bodyPr/>
                    <a:lstStyle/>
                    <a:p>
                      <a:pPr algn="l"/>
                      <a:r>
                        <a:rPr lang="tr-TR" dirty="0" smtClean="0"/>
                        <a:t>Abant İzzet Baysal Üniversitesi</a:t>
                      </a:r>
                      <a:endParaRPr lang="tr-TR" dirty="0"/>
                    </a:p>
                  </a:txBody>
                  <a:tcPr/>
                </a:tc>
              </a:tr>
              <a:tr h="370840">
                <a:tc>
                  <a:txBody>
                    <a:bodyPr/>
                    <a:lstStyle/>
                    <a:p>
                      <a:r>
                        <a:rPr lang="tr-TR" dirty="0" smtClean="0"/>
                        <a:t>M. Sinem Aktaş</a:t>
                      </a:r>
                      <a:endParaRPr lang="tr-TR" dirty="0"/>
                    </a:p>
                  </a:txBody>
                  <a:tcPr/>
                </a:tc>
                <a:tc>
                  <a:txBody>
                    <a:bodyPr/>
                    <a:lstStyle/>
                    <a:p>
                      <a:r>
                        <a:rPr lang="tr-TR" dirty="0" smtClean="0"/>
                        <a:t>Ortopedik Protez ve </a:t>
                      </a:r>
                      <a:r>
                        <a:rPr lang="tr-TR" dirty="0" err="1" smtClean="0"/>
                        <a:t>Ortez</a:t>
                      </a:r>
                      <a:endParaRPr lang="tr-TR" dirty="0"/>
                    </a:p>
                  </a:txBody>
                  <a:tcPr/>
                </a:tc>
                <a:tc>
                  <a:txBody>
                    <a:bodyPr/>
                    <a:lstStyle/>
                    <a:p>
                      <a:r>
                        <a:rPr lang="tr-TR" dirty="0" smtClean="0"/>
                        <a:t>Hacettepe Üniversitesi</a:t>
                      </a:r>
                      <a:endParaRPr lang="tr-TR" dirty="0"/>
                    </a:p>
                  </a:txBody>
                  <a:tcPr/>
                </a:tc>
              </a:tr>
              <a:tr h="370840">
                <a:tc>
                  <a:txBody>
                    <a:bodyPr/>
                    <a:lstStyle/>
                    <a:p>
                      <a:r>
                        <a:rPr lang="tr-TR" dirty="0" smtClean="0"/>
                        <a:t>Oğuzhan Özkan</a:t>
                      </a:r>
                      <a:endParaRPr lang="tr-TR" dirty="0"/>
                    </a:p>
                  </a:txBody>
                  <a:tcPr/>
                </a:tc>
                <a:tc>
                  <a:txBody>
                    <a:bodyPr/>
                    <a:lstStyle/>
                    <a:p>
                      <a:r>
                        <a:rPr lang="tr-TR" dirty="0" smtClean="0"/>
                        <a:t>Tarih (İÖ)</a:t>
                      </a:r>
                    </a:p>
                  </a:txBody>
                  <a:tcPr/>
                </a:tc>
                <a:tc>
                  <a:txBody>
                    <a:bodyPr/>
                    <a:lstStyle/>
                    <a:p>
                      <a:r>
                        <a:rPr lang="tr-TR" dirty="0" smtClean="0"/>
                        <a:t>Gümüşhane Üniversitesi</a:t>
                      </a:r>
                    </a:p>
                    <a:p>
                      <a:endParaRPr lang="tr-TR" dirty="0"/>
                    </a:p>
                  </a:txBody>
                  <a:tcPr/>
                </a:tc>
              </a:tr>
              <a:tr h="370840">
                <a:tc>
                  <a:txBody>
                    <a:bodyPr/>
                    <a:lstStyle/>
                    <a:p>
                      <a:r>
                        <a:rPr lang="tr-TR" dirty="0" smtClean="0"/>
                        <a:t>Berkecan Yaman</a:t>
                      </a:r>
                      <a:endParaRPr lang="tr-TR" dirty="0"/>
                    </a:p>
                  </a:txBody>
                  <a:tcPr/>
                </a:tc>
                <a:tc>
                  <a:txBody>
                    <a:bodyPr/>
                    <a:lstStyle/>
                    <a:p>
                      <a:r>
                        <a:rPr lang="tr-TR" dirty="0" smtClean="0"/>
                        <a:t>Türkçe</a:t>
                      </a:r>
                      <a:r>
                        <a:rPr lang="tr-TR" baseline="0" dirty="0" smtClean="0"/>
                        <a:t> </a:t>
                      </a:r>
                      <a:r>
                        <a:rPr lang="tr-TR" baseline="0" dirty="0" err="1" smtClean="0"/>
                        <a:t>Öğrt</a:t>
                      </a:r>
                      <a:r>
                        <a:rPr lang="tr-TR" baseline="0" dirty="0" smtClean="0"/>
                        <a:t>.</a:t>
                      </a:r>
                      <a:endParaRPr lang="tr-TR" dirty="0"/>
                    </a:p>
                  </a:txBody>
                  <a:tcPr/>
                </a:tc>
                <a:tc>
                  <a:txBody>
                    <a:bodyPr/>
                    <a:lstStyle/>
                    <a:p>
                      <a:r>
                        <a:rPr lang="tr-TR" dirty="0" smtClean="0"/>
                        <a:t>Balıkesir Üniversitesi</a:t>
                      </a:r>
                    </a:p>
                    <a:p>
                      <a:endParaRPr lang="tr-TR" dirty="0"/>
                    </a:p>
                  </a:txBody>
                  <a:tcPr/>
                </a:tc>
              </a:tr>
              <a:tr h="370840">
                <a:tc>
                  <a:txBody>
                    <a:bodyPr/>
                    <a:lstStyle/>
                    <a:p>
                      <a:r>
                        <a:rPr lang="tr-TR" dirty="0" smtClean="0"/>
                        <a:t>Enes Aytaç </a:t>
                      </a:r>
                      <a:endParaRPr lang="tr-TR" dirty="0"/>
                    </a:p>
                  </a:txBody>
                  <a:tcPr/>
                </a:tc>
                <a:tc>
                  <a:txBody>
                    <a:bodyPr/>
                    <a:lstStyle/>
                    <a:p>
                      <a:r>
                        <a:rPr lang="tr-TR" dirty="0" smtClean="0"/>
                        <a:t>Bilgisayar Programcılığı</a:t>
                      </a:r>
                    </a:p>
                    <a:p>
                      <a:endParaRPr lang="tr-TR" dirty="0"/>
                    </a:p>
                  </a:txBody>
                  <a:tcPr/>
                </a:tc>
                <a:tc>
                  <a:txBody>
                    <a:bodyPr/>
                    <a:lstStyle/>
                    <a:p>
                      <a:r>
                        <a:rPr lang="tr-TR" dirty="0" smtClean="0"/>
                        <a:t>Gazi Üniversitesi</a:t>
                      </a:r>
                      <a:endParaRPr lang="tr-TR" dirty="0"/>
                    </a:p>
                  </a:txBody>
                  <a:tcPr/>
                </a:tc>
              </a:tr>
            </a:tbl>
          </a:graphicData>
        </a:graphic>
      </p:graphicFrame>
    </p:spTree>
    <p:extLst>
      <p:ext uri="{BB962C8B-B14F-4D97-AF65-F5344CB8AC3E}">
        <p14:creationId xmlns:p14="http://schemas.microsoft.com/office/powerpoint/2010/main" val="3000639010"/>
      </p:ext>
    </p:extLst>
  </p:cSld>
  <p:clrMapOvr>
    <a:masterClrMapping/>
  </p:clrMapOvr>
  <p:transition spd="med">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50" y="0"/>
            <a:ext cx="8462714" cy="1323439"/>
          </a:xfrm>
          <a:prstGeom prst="rect">
            <a:avLst/>
          </a:prstGeom>
        </p:spPr>
        <p:txBody>
          <a:bodyPr wrap="square">
            <a:spAutoFit/>
          </a:bodyPr>
          <a:lstStyle/>
          <a:p>
            <a:pPr algn="ctr">
              <a:tabLst>
                <a:tab pos="2155825" algn="l"/>
              </a:tabLst>
              <a:defRPr/>
            </a:pPr>
            <a:endParaRPr lang="tr-TR" sz="2000" dirty="0" smtClean="0">
              <a:solidFill>
                <a:srgbClr val="FF0000"/>
              </a:solidFill>
            </a:endParaRPr>
          </a:p>
          <a:p>
            <a:pPr algn="ctr">
              <a:tabLst>
                <a:tab pos="2155825" algn="l"/>
              </a:tabLst>
              <a:defRPr/>
            </a:pPr>
            <a:r>
              <a:rPr lang="tr-TR" sz="2000" dirty="0" smtClean="0">
                <a:solidFill>
                  <a:srgbClr val="FF0000"/>
                </a:solidFill>
              </a:rPr>
              <a:t>ELVANKÖY İMKB MESLEKİ VE TEKNİK ANADOLU LİSESİ</a:t>
            </a:r>
          </a:p>
          <a:p>
            <a:pPr algn="ctr">
              <a:tabLst>
                <a:tab pos="2155825" algn="l"/>
              </a:tabLst>
              <a:defRPr/>
            </a:pPr>
            <a:r>
              <a:rPr lang="tr-TR" sz="2000" dirty="0" smtClean="0">
                <a:solidFill>
                  <a:srgbClr val="FF0000"/>
                </a:solidFill>
              </a:rPr>
              <a:t>2018 Üniversiteye Yerleşen Öğrencilerden Örnekler</a:t>
            </a:r>
            <a:r>
              <a:rPr lang="tr-TR" sz="2000" dirty="0" smtClean="0">
                <a:solidFill>
                  <a:srgbClr val="212745">
                    <a:lumMod val="75000"/>
                  </a:srgbClr>
                </a:solidFill>
              </a:rPr>
              <a:t/>
            </a:r>
            <a:br>
              <a:rPr lang="tr-TR" sz="2000" dirty="0" smtClean="0">
                <a:solidFill>
                  <a:srgbClr val="212745">
                    <a:lumMod val="75000"/>
                  </a:srgbClr>
                </a:solidFill>
              </a:rPr>
            </a:br>
            <a:endParaRPr lang="tr-TR" sz="2000" dirty="0" smtClean="0">
              <a:solidFill>
                <a:srgbClr val="4E67C8">
                  <a:lumMod val="75000"/>
                </a:srgbClr>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3638573453"/>
              </p:ext>
            </p:extLst>
          </p:nvPr>
        </p:nvGraphicFramePr>
        <p:xfrm>
          <a:off x="611560" y="1052736"/>
          <a:ext cx="7056784" cy="4312920"/>
        </p:xfrm>
        <a:graphic>
          <a:graphicData uri="http://schemas.openxmlformats.org/drawingml/2006/table">
            <a:tbl>
              <a:tblPr firstRow="1" bandRow="1">
                <a:tableStyleId>{5C22544A-7EE6-4342-B048-85BDC9FD1C3A}</a:tableStyleId>
              </a:tblPr>
              <a:tblGrid>
                <a:gridCol w="2088231"/>
                <a:gridCol w="2078361"/>
                <a:gridCol w="2890192"/>
              </a:tblGrid>
              <a:tr h="370840">
                <a:tc>
                  <a:txBody>
                    <a:bodyPr/>
                    <a:lstStyle/>
                    <a:p>
                      <a:r>
                        <a:rPr lang="tr-TR" dirty="0" smtClean="0"/>
                        <a:t>Adı Soyadı</a:t>
                      </a:r>
                      <a:endParaRPr lang="tr-TR" dirty="0"/>
                    </a:p>
                  </a:txBody>
                  <a:tcPr/>
                </a:tc>
                <a:tc>
                  <a:txBody>
                    <a:bodyPr/>
                    <a:lstStyle/>
                    <a:p>
                      <a:r>
                        <a:rPr lang="tr-TR" dirty="0" smtClean="0"/>
                        <a:t>Programın Adı</a:t>
                      </a:r>
                      <a:endParaRPr lang="tr-TR" dirty="0"/>
                    </a:p>
                  </a:txBody>
                  <a:tcPr/>
                </a:tc>
                <a:tc>
                  <a:txBody>
                    <a:bodyPr/>
                    <a:lstStyle/>
                    <a:p>
                      <a:r>
                        <a:rPr lang="tr-TR" dirty="0" smtClean="0"/>
                        <a:t>Üniversite Adı</a:t>
                      </a:r>
                      <a:endParaRPr lang="tr-TR" dirty="0"/>
                    </a:p>
                  </a:txBody>
                  <a:tcPr/>
                </a:tc>
              </a:tr>
              <a:tr h="637272">
                <a:tc>
                  <a:txBody>
                    <a:bodyPr/>
                    <a:lstStyle/>
                    <a:p>
                      <a:r>
                        <a:rPr lang="tr-TR" dirty="0" smtClean="0"/>
                        <a:t>Nisa Asya DOĞANÇAY</a:t>
                      </a:r>
                      <a:endParaRPr lang="tr-TR" dirty="0"/>
                    </a:p>
                  </a:txBody>
                  <a:tcPr/>
                </a:tc>
                <a:tc>
                  <a:txBody>
                    <a:bodyPr/>
                    <a:lstStyle/>
                    <a:p>
                      <a:r>
                        <a:rPr lang="tr-TR" dirty="0" smtClean="0"/>
                        <a:t>Rus Dili</a:t>
                      </a:r>
                      <a:r>
                        <a:rPr lang="tr-TR" baseline="0" dirty="0" smtClean="0"/>
                        <a:t> ve Ed.</a:t>
                      </a:r>
                      <a:endParaRPr lang="tr-TR" dirty="0"/>
                    </a:p>
                  </a:txBody>
                  <a:tcPr/>
                </a:tc>
                <a:tc>
                  <a:txBody>
                    <a:bodyPr/>
                    <a:lstStyle/>
                    <a:p>
                      <a:r>
                        <a:rPr lang="tr-TR" dirty="0" smtClean="0"/>
                        <a:t>Konya Selçuk Ü.</a:t>
                      </a:r>
                      <a:endParaRPr lang="tr-TR" dirty="0"/>
                    </a:p>
                  </a:txBody>
                  <a:tcPr/>
                </a:tc>
              </a:tr>
              <a:tr h="370840">
                <a:tc>
                  <a:txBody>
                    <a:bodyPr/>
                    <a:lstStyle/>
                    <a:p>
                      <a:r>
                        <a:rPr lang="tr-TR" dirty="0" smtClean="0"/>
                        <a:t>Hamza MARAL</a:t>
                      </a:r>
                      <a:endParaRPr lang="tr-TR" dirty="0"/>
                    </a:p>
                  </a:txBody>
                  <a:tcPr/>
                </a:tc>
                <a:tc>
                  <a:txBody>
                    <a:bodyPr/>
                    <a:lstStyle/>
                    <a:p>
                      <a:r>
                        <a:rPr lang="tr-TR" dirty="0" smtClean="0"/>
                        <a:t>Makine Mühendisliği</a:t>
                      </a:r>
                      <a:endParaRPr lang="tr-TR" dirty="0"/>
                    </a:p>
                  </a:txBody>
                  <a:tcPr/>
                </a:tc>
                <a:tc>
                  <a:txBody>
                    <a:bodyPr/>
                    <a:lstStyle/>
                    <a:p>
                      <a:r>
                        <a:rPr lang="tr-TR" dirty="0" smtClean="0"/>
                        <a:t>Bartın Ü.</a:t>
                      </a:r>
                      <a:endParaRPr lang="tr-TR" dirty="0"/>
                    </a:p>
                  </a:txBody>
                  <a:tcPr/>
                </a:tc>
              </a:tr>
              <a:tr h="370840">
                <a:tc>
                  <a:txBody>
                    <a:bodyPr/>
                    <a:lstStyle/>
                    <a:p>
                      <a:r>
                        <a:rPr lang="tr-TR" dirty="0" smtClean="0"/>
                        <a:t>Batuhan ŞENOCAK</a:t>
                      </a:r>
                      <a:endParaRPr lang="tr-TR" dirty="0"/>
                    </a:p>
                  </a:txBody>
                  <a:tcPr/>
                </a:tc>
                <a:tc>
                  <a:txBody>
                    <a:bodyPr/>
                    <a:lstStyle/>
                    <a:p>
                      <a:r>
                        <a:rPr lang="tr-TR" dirty="0" smtClean="0"/>
                        <a:t>Radyo Televizyon</a:t>
                      </a:r>
                      <a:r>
                        <a:rPr lang="tr-TR" baseline="0" dirty="0" smtClean="0"/>
                        <a:t> ve Sinema</a:t>
                      </a:r>
                      <a:endParaRPr lang="tr-TR" dirty="0"/>
                    </a:p>
                  </a:txBody>
                  <a:tcPr/>
                </a:tc>
                <a:tc>
                  <a:txBody>
                    <a:bodyPr/>
                    <a:lstStyle/>
                    <a:p>
                      <a:pPr algn="l"/>
                      <a:r>
                        <a:rPr lang="tr-TR" dirty="0" smtClean="0"/>
                        <a:t>Ankara Hacı Bayram Ü.</a:t>
                      </a:r>
                      <a:endParaRPr lang="tr-TR" dirty="0"/>
                    </a:p>
                  </a:txBody>
                  <a:tcPr/>
                </a:tc>
              </a:tr>
              <a:tr h="370840">
                <a:tc>
                  <a:txBody>
                    <a:bodyPr/>
                    <a:lstStyle/>
                    <a:p>
                      <a:r>
                        <a:rPr lang="tr-TR" dirty="0" smtClean="0"/>
                        <a:t>Emre Can ELİAĞIR</a:t>
                      </a:r>
                      <a:endParaRPr lang="tr-TR" dirty="0"/>
                    </a:p>
                  </a:txBody>
                  <a:tcPr/>
                </a:tc>
                <a:tc>
                  <a:txBody>
                    <a:bodyPr/>
                    <a:lstStyle/>
                    <a:p>
                      <a:r>
                        <a:rPr lang="tr-TR" dirty="0" err="1" smtClean="0"/>
                        <a:t>Mekatronik</a:t>
                      </a:r>
                      <a:endParaRPr lang="tr-TR" dirty="0"/>
                    </a:p>
                  </a:txBody>
                  <a:tcPr/>
                </a:tc>
                <a:tc>
                  <a:txBody>
                    <a:bodyPr/>
                    <a:lstStyle/>
                    <a:p>
                      <a:r>
                        <a:rPr lang="tr-TR" dirty="0" smtClean="0"/>
                        <a:t>Gazi Ü.</a:t>
                      </a:r>
                      <a:endParaRPr lang="tr-TR" dirty="0"/>
                    </a:p>
                  </a:txBody>
                  <a:tcPr/>
                </a:tc>
              </a:tr>
              <a:tr h="370840">
                <a:tc>
                  <a:txBody>
                    <a:bodyPr/>
                    <a:lstStyle/>
                    <a:p>
                      <a:r>
                        <a:rPr lang="tr-TR" dirty="0" smtClean="0"/>
                        <a:t>Emrah DURMAZ</a:t>
                      </a:r>
                      <a:endParaRPr lang="tr-TR" dirty="0"/>
                    </a:p>
                  </a:txBody>
                  <a:tcPr/>
                </a:tc>
                <a:tc>
                  <a:txBody>
                    <a:bodyPr/>
                    <a:lstStyle/>
                    <a:p>
                      <a:r>
                        <a:rPr lang="tr-TR" dirty="0" smtClean="0"/>
                        <a:t>Bilgisayar Programcılığı</a:t>
                      </a:r>
                    </a:p>
                  </a:txBody>
                  <a:tcPr/>
                </a:tc>
                <a:tc>
                  <a:txBody>
                    <a:bodyPr/>
                    <a:lstStyle/>
                    <a:p>
                      <a:r>
                        <a:rPr lang="tr-TR" dirty="0" smtClean="0"/>
                        <a:t>(Eskişehir) Orhan Gazi</a:t>
                      </a:r>
                      <a:r>
                        <a:rPr lang="tr-TR" baseline="0" dirty="0" smtClean="0"/>
                        <a:t> Ü.</a:t>
                      </a:r>
                      <a:endParaRPr lang="tr-TR" dirty="0"/>
                    </a:p>
                  </a:txBody>
                  <a:tcPr/>
                </a:tc>
              </a:tr>
              <a:tr h="370840">
                <a:tc>
                  <a:txBody>
                    <a:bodyPr/>
                    <a:lstStyle/>
                    <a:p>
                      <a:r>
                        <a:rPr lang="tr-TR" dirty="0" smtClean="0"/>
                        <a:t>Hakan BAĞUÇ</a:t>
                      </a:r>
                      <a:endParaRPr lang="tr-TR" dirty="0"/>
                    </a:p>
                  </a:txBody>
                  <a:tcPr/>
                </a:tc>
                <a:tc>
                  <a:txBody>
                    <a:bodyPr/>
                    <a:lstStyle/>
                    <a:p>
                      <a:r>
                        <a:rPr lang="tr-TR" dirty="0" smtClean="0"/>
                        <a:t>Biyomedikal Cihaz Teknolojileri</a:t>
                      </a:r>
                      <a:endParaRPr lang="tr-TR" dirty="0"/>
                    </a:p>
                  </a:txBody>
                  <a:tcPr/>
                </a:tc>
                <a:tc>
                  <a:txBody>
                    <a:bodyPr/>
                    <a:lstStyle/>
                    <a:p>
                      <a:r>
                        <a:rPr lang="tr-TR" smtClean="0"/>
                        <a:t>(Edirne) </a:t>
                      </a:r>
                      <a:r>
                        <a:rPr lang="tr-TR" dirty="0" smtClean="0"/>
                        <a:t>Trakya Ü.</a:t>
                      </a:r>
                      <a:endParaRPr lang="tr-TR" dirty="0"/>
                    </a:p>
                  </a:txBody>
                  <a:tcPr/>
                </a:tc>
              </a:tr>
              <a:tr h="370840">
                <a:tc>
                  <a:txBody>
                    <a:bodyPr/>
                    <a:lstStyle/>
                    <a:p>
                      <a:endParaRPr lang="tr-TR" dirty="0"/>
                    </a:p>
                  </a:txBody>
                  <a:tcPr/>
                </a:tc>
                <a:tc>
                  <a:txBody>
                    <a:bodyPr/>
                    <a:lstStyle/>
                    <a:p>
                      <a:endParaRPr lang="tr-TR" dirty="0"/>
                    </a:p>
                  </a:txBody>
                  <a:tcPr/>
                </a:tc>
                <a:tc>
                  <a:txBody>
                    <a:bodyPr/>
                    <a:lstStyle/>
                    <a:p>
                      <a:endParaRPr lang="tr-TR" dirty="0"/>
                    </a:p>
                  </a:txBody>
                  <a:tcPr/>
                </a:tc>
              </a:tr>
            </a:tbl>
          </a:graphicData>
        </a:graphic>
      </p:graphicFrame>
    </p:spTree>
    <p:extLst>
      <p:ext uri="{BB962C8B-B14F-4D97-AF65-F5344CB8AC3E}">
        <p14:creationId xmlns:p14="http://schemas.microsoft.com/office/powerpoint/2010/main" val="2746089770"/>
      </p:ext>
    </p:extLst>
  </p:cSld>
  <p:clrMapOvr>
    <a:masterClrMapping/>
  </p:clrMapOvr>
  <p:transition spd="med">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43608" y="692696"/>
            <a:ext cx="5814392" cy="923330"/>
          </a:xfrm>
          <a:prstGeom prst="rect">
            <a:avLst/>
          </a:prstGeom>
        </p:spPr>
        <p:txBody>
          <a:bodyPr wrap="square">
            <a:spAutoFit/>
          </a:bodyPr>
          <a:lstStyle/>
          <a:p>
            <a:pPr algn="ctr">
              <a:tabLst>
                <a:tab pos="2155825" algn="l"/>
              </a:tabLst>
              <a:defRPr/>
            </a:pPr>
            <a:r>
              <a:rPr lang="tr-TR" dirty="0">
                <a:solidFill>
                  <a:srgbClr val="FF0000"/>
                </a:solidFill>
              </a:rPr>
              <a:t>ELVANKÖY İMKB MESLEKİ VE TEKNİK ANADOLU LİSESİ</a:t>
            </a:r>
          </a:p>
          <a:p>
            <a:pPr algn="ctr">
              <a:tabLst>
                <a:tab pos="2155825" algn="l"/>
              </a:tabLst>
              <a:defRPr/>
            </a:pPr>
            <a:r>
              <a:rPr lang="tr-TR" dirty="0" smtClean="0">
                <a:solidFill>
                  <a:srgbClr val="FF0000"/>
                </a:solidFill>
              </a:rPr>
              <a:t>2019 Üniversiteye </a:t>
            </a:r>
            <a:r>
              <a:rPr lang="tr-TR" dirty="0">
                <a:solidFill>
                  <a:srgbClr val="FF0000"/>
                </a:solidFill>
              </a:rPr>
              <a:t>Yerleşen Öğrencilerden Örnekler</a:t>
            </a:r>
            <a:r>
              <a:rPr lang="tr-TR" dirty="0">
                <a:solidFill>
                  <a:srgbClr val="212745">
                    <a:lumMod val="75000"/>
                  </a:srgbClr>
                </a:solidFill>
              </a:rPr>
              <a:t/>
            </a:r>
            <a:br>
              <a:rPr lang="tr-TR" dirty="0">
                <a:solidFill>
                  <a:srgbClr val="212745">
                    <a:lumMod val="75000"/>
                  </a:srgbClr>
                </a:solidFill>
              </a:rPr>
            </a:br>
            <a:endParaRPr lang="tr-TR" dirty="0">
              <a:solidFill>
                <a:srgbClr val="4E67C8">
                  <a:lumMod val="75000"/>
                </a:srgbClr>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3128084468"/>
              </p:ext>
            </p:extLst>
          </p:nvPr>
        </p:nvGraphicFramePr>
        <p:xfrm>
          <a:off x="611560" y="1580754"/>
          <a:ext cx="7056784" cy="5583411"/>
        </p:xfrm>
        <a:graphic>
          <a:graphicData uri="http://schemas.openxmlformats.org/drawingml/2006/table">
            <a:tbl>
              <a:tblPr firstRow="1" bandRow="1">
                <a:tableStyleId>{5C22544A-7EE6-4342-B048-85BDC9FD1C3A}</a:tableStyleId>
              </a:tblPr>
              <a:tblGrid>
                <a:gridCol w="2088231"/>
                <a:gridCol w="2078361"/>
                <a:gridCol w="2890192"/>
              </a:tblGrid>
              <a:tr h="346074">
                <a:tc>
                  <a:txBody>
                    <a:bodyPr/>
                    <a:lstStyle/>
                    <a:p>
                      <a:r>
                        <a:rPr lang="tr-TR" dirty="0" smtClean="0"/>
                        <a:t>Adı Soyadı</a:t>
                      </a:r>
                      <a:endParaRPr lang="tr-TR" dirty="0"/>
                    </a:p>
                  </a:txBody>
                  <a:tcPr/>
                </a:tc>
                <a:tc>
                  <a:txBody>
                    <a:bodyPr/>
                    <a:lstStyle/>
                    <a:p>
                      <a:r>
                        <a:rPr lang="tr-TR" dirty="0" smtClean="0"/>
                        <a:t>Programın Adı</a:t>
                      </a:r>
                      <a:endParaRPr lang="tr-TR" dirty="0"/>
                    </a:p>
                  </a:txBody>
                  <a:tcPr/>
                </a:tc>
                <a:tc>
                  <a:txBody>
                    <a:bodyPr/>
                    <a:lstStyle/>
                    <a:p>
                      <a:r>
                        <a:rPr lang="tr-TR" dirty="0" smtClean="0"/>
                        <a:t>Fakülte/MYO Adı</a:t>
                      </a:r>
                      <a:endParaRPr lang="tr-TR" dirty="0"/>
                    </a:p>
                  </a:txBody>
                  <a:tcPr/>
                </a:tc>
              </a:tr>
              <a:tr h="597333">
                <a:tc>
                  <a:txBody>
                    <a:bodyPr/>
                    <a:lstStyle/>
                    <a:p>
                      <a:r>
                        <a:rPr lang="tr-TR" sz="1400" dirty="0" smtClean="0"/>
                        <a:t>RABİA ÖZCAN</a:t>
                      </a:r>
                      <a:endParaRPr lang="tr-TR" sz="1400" dirty="0"/>
                    </a:p>
                  </a:txBody>
                  <a:tcPr/>
                </a:tc>
                <a:tc>
                  <a:txBody>
                    <a:bodyPr/>
                    <a:lstStyle/>
                    <a:p>
                      <a:r>
                        <a:rPr lang="tr-TR" sz="1400" dirty="0" smtClean="0"/>
                        <a:t>Aşçılık</a:t>
                      </a:r>
                      <a:endParaRPr lang="tr-TR" sz="1400" dirty="0"/>
                    </a:p>
                  </a:txBody>
                  <a:tcPr/>
                </a:tc>
                <a:tc>
                  <a:txBody>
                    <a:bodyPr/>
                    <a:lstStyle/>
                    <a:p>
                      <a:r>
                        <a:rPr lang="tr-TR" sz="1400" dirty="0" smtClean="0"/>
                        <a:t>ISPARTA UYGULAMALI BİLİMLER Ü. (Eğirdir MYO)</a:t>
                      </a:r>
                      <a:endParaRPr lang="tr-TR" sz="1400" dirty="0"/>
                    </a:p>
                  </a:txBody>
                  <a:tcPr/>
                </a:tc>
              </a:tr>
              <a:tr h="597333">
                <a:tc>
                  <a:txBody>
                    <a:bodyPr/>
                    <a:lstStyle/>
                    <a:p>
                      <a:r>
                        <a:rPr lang="tr-TR" sz="1400" dirty="0" smtClean="0"/>
                        <a:t>OZAN</a:t>
                      </a:r>
                      <a:r>
                        <a:rPr lang="tr-TR" sz="1400" baseline="0" dirty="0" smtClean="0"/>
                        <a:t> YILDIRIM</a:t>
                      </a:r>
                      <a:endParaRPr lang="tr-TR" sz="1400" dirty="0"/>
                    </a:p>
                  </a:txBody>
                  <a:tcPr/>
                </a:tc>
                <a:tc>
                  <a:txBody>
                    <a:bodyPr/>
                    <a:lstStyle/>
                    <a:p>
                      <a:r>
                        <a:rPr lang="tr-TR" sz="1400" dirty="0" smtClean="0"/>
                        <a:t>Coğrafya (İ.Ö.)</a:t>
                      </a:r>
                      <a:endParaRPr lang="tr-TR" sz="1400" dirty="0"/>
                    </a:p>
                  </a:txBody>
                  <a:tcPr/>
                </a:tc>
                <a:tc>
                  <a:txBody>
                    <a:bodyPr/>
                    <a:lstStyle/>
                    <a:p>
                      <a:r>
                        <a:rPr lang="tr-TR" sz="1400" dirty="0" smtClean="0"/>
                        <a:t>AFYON</a:t>
                      </a:r>
                      <a:r>
                        <a:rPr lang="tr-TR" sz="1400" baseline="0" dirty="0" smtClean="0"/>
                        <a:t> KOCATEPE ÜNİV.(SÖZ)</a:t>
                      </a:r>
                      <a:endParaRPr lang="tr-TR" sz="1400" dirty="0"/>
                    </a:p>
                  </a:txBody>
                  <a:tcPr/>
                </a:tc>
              </a:tr>
              <a:tr h="597333">
                <a:tc>
                  <a:txBody>
                    <a:bodyPr/>
                    <a:lstStyle/>
                    <a:p>
                      <a:r>
                        <a:rPr lang="tr-TR" sz="1400" dirty="0" smtClean="0"/>
                        <a:t>UTKU KOÇOĞLU</a:t>
                      </a:r>
                      <a:endParaRPr lang="tr-TR" sz="1400" dirty="0"/>
                    </a:p>
                  </a:txBody>
                  <a:tcPr/>
                </a:tc>
                <a:tc>
                  <a:txBody>
                    <a:bodyPr/>
                    <a:lstStyle/>
                    <a:p>
                      <a:r>
                        <a:rPr lang="tr-TR" sz="1400" dirty="0" smtClean="0"/>
                        <a:t>Rekreasyon</a:t>
                      </a:r>
                      <a:r>
                        <a:rPr lang="tr-TR" sz="1400" baseline="0" dirty="0" smtClean="0"/>
                        <a:t> Yönetimi</a:t>
                      </a:r>
                      <a:endParaRPr lang="tr-TR" sz="1400" dirty="0"/>
                    </a:p>
                  </a:txBody>
                  <a:tcPr/>
                </a:tc>
                <a:tc>
                  <a:txBody>
                    <a:bodyPr/>
                    <a:lstStyle/>
                    <a:p>
                      <a:r>
                        <a:rPr lang="tr-TR" sz="1400" dirty="0" smtClean="0"/>
                        <a:t>Ankara Hacı Bayram </a:t>
                      </a:r>
                      <a:r>
                        <a:rPr lang="tr-TR" sz="1400" dirty="0" err="1" smtClean="0"/>
                        <a:t>Üniv</a:t>
                      </a:r>
                      <a:r>
                        <a:rPr lang="tr-TR" sz="1400" dirty="0" smtClean="0"/>
                        <a:t>. (Söz)</a:t>
                      </a:r>
                      <a:endParaRPr lang="tr-TR" sz="1400" dirty="0"/>
                    </a:p>
                  </a:txBody>
                  <a:tcPr/>
                </a:tc>
              </a:tr>
              <a:tr h="597333">
                <a:tc>
                  <a:txBody>
                    <a:bodyPr/>
                    <a:lstStyle/>
                    <a:p>
                      <a:r>
                        <a:rPr lang="tr-TR" sz="1400" dirty="0" smtClean="0"/>
                        <a:t>AHMET ÖZER</a:t>
                      </a:r>
                      <a:endParaRPr lang="tr-TR" sz="1400" dirty="0"/>
                    </a:p>
                  </a:txBody>
                  <a:tcPr/>
                </a:tc>
                <a:tc>
                  <a:txBody>
                    <a:bodyPr/>
                    <a:lstStyle/>
                    <a:p>
                      <a:r>
                        <a:rPr lang="tr-TR" sz="1400" dirty="0" smtClean="0"/>
                        <a:t>İş Sağlığı ve Güvenliği</a:t>
                      </a:r>
                      <a:endParaRPr lang="tr-TR" sz="1400" dirty="0"/>
                    </a:p>
                  </a:txBody>
                  <a:tcPr/>
                </a:tc>
                <a:tc>
                  <a:txBody>
                    <a:bodyPr/>
                    <a:lstStyle/>
                    <a:p>
                      <a:r>
                        <a:rPr lang="tr-TR" sz="1400" dirty="0" smtClean="0"/>
                        <a:t>ARTVİN ÇORUH Ü.</a:t>
                      </a:r>
                    </a:p>
                    <a:p>
                      <a:r>
                        <a:rPr lang="tr-TR" sz="1400" dirty="0" smtClean="0"/>
                        <a:t>(Borçka Acarlar MYO)</a:t>
                      </a:r>
                      <a:endParaRPr lang="tr-TR" sz="1400" dirty="0"/>
                    </a:p>
                  </a:txBody>
                  <a:tcPr/>
                </a:tc>
              </a:tr>
              <a:tr h="597333">
                <a:tc>
                  <a:txBody>
                    <a:bodyPr/>
                    <a:lstStyle/>
                    <a:p>
                      <a:r>
                        <a:rPr lang="tr-TR" sz="1400" dirty="0" smtClean="0"/>
                        <a:t>NAZLI MÜNEVER DOLMA</a:t>
                      </a:r>
                      <a:endParaRPr lang="tr-TR" sz="1400" dirty="0"/>
                    </a:p>
                  </a:txBody>
                  <a:tcPr/>
                </a:tc>
                <a:tc>
                  <a:txBody>
                    <a:bodyPr/>
                    <a:lstStyle/>
                    <a:p>
                      <a:r>
                        <a:rPr lang="tr-TR" sz="1400" dirty="0" err="1" smtClean="0"/>
                        <a:t>Odyometri</a:t>
                      </a:r>
                      <a:r>
                        <a:rPr lang="tr-TR" sz="1400" dirty="0" smtClean="0"/>
                        <a:t> (%50 İndirimli)</a:t>
                      </a:r>
                      <a:endParaRPr lang="tr-TR" sz="1400" dirty="0"/>
                    </a:p>
                  </a:txBody>
                  <a:tcPr/>
                </a:tc>
                <a:tc>
                  <a:txBody>
                    <a:bodyPr/>
                    <a:lstStyle/>
                    <a:p>
                      <a:pPr algn="l"/>
                      <a:r>
                        <a:rPr lang="tr-TR" sz="1400" dirty="0" smtClean="0"/>
                        <a:t>ANKARA MEDİPOL ÜNİVERSİTESİ(Sağlık Hizmetleri MYO)</a:t>
                      </a:r>
                      <a:endParaRPr lang="tr-TR" sz="1400" dirty="0"/>
                    </a:p>
                  </a:txBody>
                  <a:tcPr/>
                </a:tc>
              </a:tr>
              <a:tr h="346074">
                <a:tc>
                  <a:txBody>
                    <a:bodyPr/>
                    <a:lstStyle/>
                    <a:p>
                      <a:r>
                        <a:rPr lang="tr-TR" sz="1400" dirty="0" smtClean="0"/>
                        <a:t>ALAATTİN EVLİ</a:t>
                      </a:r>
                      <a:endParaRPr lang="tr-TR" sz="1400" dirty="0"/>
                    </a:p>
                  </a:txBody>
                  <a:tcPr/>
                </a:tc>
                <a:tc>
                  <a:txBody>
                    <a:bodyPr/>
                    <a:lstStyle/>
                    <a:p>
                      <a:r>
                        <a:rPr lang="tr-TR" sz="1400" dirty="0" smtClean="0"/>
                        <a:t>Adalet (İÖ)</a:t>
                      </a:r>
                    </a:p>
                  </a:txBody>
                  <a:tcPr/>
                </a:tc>
                <a:tc>
                  <a:txBody>
                    <a:bodyPr/>
                    <a:lstStyle/>
                    <a:p>
                      <a:r>
                        <a:rPr lang="tr-TR" sz="1400" dirty="0" smtClean="0"/>
                        <a:t>BANDIRMA ONYEDİ EYLÜL Ü. (BALIKESİR) Adalet MYO</a:t>
                      </a:r>
                      <a:endParaRPr lang="tr-TR" sz="1400" dirty="0"/>
                    </a:p>
                  </a:txBody>
                  <a:tcPr/>
                </a:tc>
              </a:tr>
              <a:tr h="597333">
                <a:tc>
                  <a:txBody>
                    <a:bodyPr/>
                    <a:lstStyle/>
                    <a:p>
                      <a:r>
                        <a:rPr lang="tr-TR" sz="1400" dirty="0" smtClean="0"/>
                        <a:t>NAZLI TEKSİN</a:t>
                      </a:r>
                      <a:endParaRPr lang="tr-TR" sz="1400" dirty="0"/>
                    </a:p>
                  </a:txBody>
                  <a:tcPr/>
                </a:tc>
                <a:tc>
                  <a:txBody>
                    <a:bodyPr/>
                    <a:lstStyle/>
                    <a:p>
                      <a:r>
                        <a:rPr lang="tr-TR" sz="1400" dirty="0" smtClean="0"/>
                        <a:t>Grafik Tasarımı</a:t>
                      </a:r>
                    </a:p>
                  </a:txBody>
                  <a:tcPr/>
                </a:tc>
                <a:tc>
                  <a:txBody>
                    <a:bodyPr/>
                    <a:lstStyle/>
                    <a:p>
                      <a:r>
                        <a:rPr lang="tr-TR" sz="1400" dirty="0" smtClean="0"/>
                        <a:t>ANKARA YILDIRIM BEYAZIT ÜNİVERSİTESİ (MYO )</a:t>
                      </a:r>
                      <a:endParaRPr lang="tr-TR" sz="1400" dirty="0"/>
                    </a:p>
                  </a:txBody>
                  <a:tcPr/>
                </a:tc>
              </a:tr>
              <a:tr h="597333">
                <a:tc>
                  <a:txBody>
                    <a:bodyPr/>
                    <a:lstStyle/>
                    <a:p>
                      <a:r>
                        <a:rPr lang="tr-TR" sz="1400" dirty="0" smtClean="0"/>
                        <a:t>HASAN HÜSEYİN TANER</a:t>
                      </a:r>
                      <a:endParaRPr lang="tr-TR" sz="1400" dirty="0"/>
                    </a:p>
                  </a:txBody>
                  <a:tcPr/>
                </a:tc>
                <a:tc>
                  <a:txBody>
                    <a:bodyPr/>
                    <a:lstStyle/>
                    <a:p>
                      <a:r>
                        <a:rPr lang="tr-TR" sz="1400" dirty="0" smtClean="0"/>
                        <a:t>Elektronik Teknolojisi</a:t>
                      </a:r>
                      <a:endParaRPr lang="tr-TR" sz="1400" dirty="0"/>
                    </a:p>
                  </a:txBody>
                  <a:tcPr/>
                </a:tc>
                <a:tc>
                  <a:txBody>
                    <a:bodyPr/>
                    <a:lstStyle/>
                    <a:p>
                      <a:r>
                        <a:rPr lang="tr-TR" sz="1400" dirty="0" smtClean="0"/>
                        <a:t>AKDENİZ ÜNİVERSİTESİ (ANTALYA) Elmalı MYO</a:t>
                      </a:r>
                      <a:endParaRPr lang="tr-TR" sz="1400" dirty="0"/>
                    </a:p>
                  </a:txBody>
                  <a:tcPr/>
                </a:tc>
              </a:tr>
              <a:tr h="346074">
                <a:tc>
                  <a:txBody>
                    <a:bodyPr/>
                    <a:lstStyle/>
                    <a:p>
                      <a:r>
                        <a:rPr lang="tr-TR" sz="1400" dirty="0" smtClean="0"/>
                        <a:t>MEDİNE NUR AKIN</a:t>
                      </a:r>
                      <a:endParaRPr lang="tr-TR" sz="1400" dirty="0"/>
                    </a:p>
                  </a:txBody>
                  <a:tcPr/>
                </a:tc>
                <a:tc>
                  <a:txBody>
                    <a:bodyPr/>
                    <a:lstStyle/>
                    <a:p>
                      <a:r>
                        <a:rPr lang="tr-TR" sz="1400" dirty="0" smtClean="0"/>
                        <a:t>Türkçe Öğretmenliği</a:t>
                      </a:r>
                      <a:endParaRPr lang="tr-TR" sz="1400" dirty="0"/>
                    </a:p>
                  </a:txBody>
                  <a:tcPr/>
                </a:tc>
                <a:tc>
                  <a:txBody>
                    <a:bodyPr/>
                    <a:lstStyle/>
                    <a:p>
                      <a:r>
                        <a:rPr lang="tr-TR" sz="1400" dirty="0" smtClean="0"/>
                        <a:t>BOLU ABANT İZZET BAYSAL ÜNİVERSİTESİ</a:t>
                      </a:r>
                      <a:endParaRPr lang="tr-TR" sz="1400" dirty="0"/>
                    </a:p>
                  </a:txBody>
                  <a:tcPr/>
                </a:tc>
              </a:tr>
            </a:tbl>
          </a:graphicData>
        </a:graphic>
      </p:graphicFrame>
    </p:spTree>
    <p:extLst>
      <p:ext uri="{BB962C8B-B14F-4D97-AF65-F5344CB8AC3E}">
        <p14:creationId xmlns:p14="http://schemas.microsoft.com/office/powerpoint/2010/main" val="1863230848"/>
      </p:ext>
    </p:extLst>
  </p:cSld>
  <p:clrMapOvr>
    <a:masterClrMapping/>
  </p:clrMapOvr>
  <p:transition spd="med">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18248" y="116632"/>
            <a:ext cx="8319433" cy="115212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r"/>
            <a:r>
              <a:rPr lang="tr-TR" sz="4000" dirty="0" smtClean="0">
                <a:ln w="18415" cmpd="sng">
                  <a:solidFill>
                    <a:srgbClr val="FFFFFF"/>
                  </a:solidFill>
                  <a:prstDash val="solid"/>
                </a:ln>
                <a:solidFill>
                  <a:schemeClr val="tx1"/>
                </a:solidFill>
                <a:effectLst>
                  <a:outerShdw blurRad="63500" dir="3600000" algn="tl" rotWithShape="0">
                    <a:srgbClr val="000000">
                      <a:alpha val="70000"/>
                    </a:srgbClr>
                  </a:outerShdw>
                </a:effectLst>
                <a:latin typeface="Trebuchet MS"/>
                <a:ea typeface="+mj-ea"/>
                <a:cs typeface="+mj-cs"/>
              </a:rPr>
              <a:t>NELER YAPILABİLİR</a:t>
            </a:r>
            <a:endParaRPr lang="tr-TR" sz="40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4" name="Rectangle 3"/>
          <p:cNvSpPr>
            <a:spLocks noGrp="1" noChangeArrowheads="1"/>
          </p:cNvSpPr>
          <p:nvPr/>
        </p:nvSpPr>
        <p:spPr bwMode="auto">
          <a:xfrm rot="21156386">
            <a:off x="493635" y="1932328"/>
            <a:ext cx="7663626" cy="4624312"/>
          </a:xfrm>
          <a:prstGeom prst="flowChartDocument">
            <a:avLst/>
          </a:prstGeom>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800">
                <a:solidFill>
                  <a:schemeClr val="tx1"/>
                </a:solidFill>
                <a:latin typeface="+mn-lt"/>
                <a:cs typeface="+mn-cs"/>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sz="2400">
                <a:solidFill>
                  <a:schemeClr val="tx1"/>
                </a:solidFill>
                <a:latin typeface="+mn-lt"/>
                <a:cs typeface="+mn-cs"/>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sz="2000">
                <a:solidFill>
                  <a:schemeClr val="tx1"/>
                </a:solidFill>
                <a:latin typeface="+mn-lt"/>
                <a:cs typeface="+mn-cs"/>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cs typeface="+mn-cs"/>
              </a:defRPr>
            </a:lvl5pPr>
            <a:lvl6pPr marL="22288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6pPr>
            <a:lvl7pPr marL="26860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7pPr>
            <a:lvl8pPr marL="31432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8pPr>
            <a:lvl9pPr marL="36004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9pPr>
          </a:lstStyle>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Char char="v"/>
              <a:tabLst/>
              <a:defRPr/>
            </a:pP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Değişik kaynaklardan çok soru çözülerek test tekniği geliştirilmeli</a:t>
            </a:r>
          </a:p>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None/>
              <a:tabLst/>
              <a:defRPr/>
            </a:pPr>
            <a:endPar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endParaRPr>
          </a:p>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Char char="v"/>
              <a:tabLst/>
              <a:defRPr/>
            </a:pP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Eğer 12.sınıf öğrencisiyseniz </a:t>
            </a:r>
            <a:r>
              <a:rPr lang="tr-TR" altLang="zh-CN" sz="2000" b="1" kern="0" dirty="0">
                <a:ln w="12700">
                  <a:solidFill>
                    <a:schemeClr val="tx2">
                      <a:satMod val="155000"/>
                    </a:schemeClr>
                  </a:solidFill>
                  <a:prstDash val="solid"/>
                </a:ln>
                <a:effectLst>
                  <a:outerShdw blurRad="41275" dist="20320" dir="1800000" algn="tl" rotWithShape="0">
                    <a:srgbClr val="000000">
                      <a:alpha val="40000"/>
                    </a:srgbClr>
                  </a:outerShdw>
                </a:effectLst>
                <a:latin typeface="Times New Roman"/>
                <a:cs typeface="Times New Roman"/>
              </a:rPr>
              <a:t>o</a:t>
            </a: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kul dersleri ile </a:t>
            </a: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TYT-AYT </a:t>
            </a: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derslerini ayırt ederek ona göre çalışma planı yapılmalı</a:t>
            </a:r>
          </a:p>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None/>
              <a:tabLst/>
              <a:defRPr/>
            </a:pPr>
            <a:endPar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endParaRPr>
          </a:p>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Char char="v"/>
              <a:tabLst/>
              <a:defRPr/>
            </a:pP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Meslek yönelimi önceden tespit edilmeli ve o puan türüne göre derslere ağırlık verilmeli</a:t>
            </a:r>
          </a:p>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None/>
              <a:tabLst/>
              <a:defRPr/>
            </a:pPr>
            <a:endPar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endParaRPr>
          </a:p>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Char char="v"/>
              <a:tabLst/>
              <a:defRPr/>
            </a:pP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Okuma hızı artırılmalı, bu amaçla ara sıra kitap </a:t>
            </a: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okunmalı(11.</a:t>
            </a:r>
            <a:r>
              <a:rPr kumimoji="0" lang="tr-TR" altLang="zh-CN" sz="2000" b="1" i="0" u="none" strike="noStrike" kern="0" normalizeH="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 Sınıftaysanız)</a:t>
            </a:r>
            <a:endPar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endParaRPr>
          </a:p>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None/>
              <a:tabLst/>
              <a:defRPr/>
            </a:pPr>
            <a:endPar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endParaRPr>
          </a:p>
          <a:p>
            <a:pPr marL="342900" marR="0" lvl="0" indent="-342900" algn="just" defTabSz="914400" rtl="0" eaLnBrk="1" fontAlgn="base" latinLnBrk="0" hangingPunct="1">
              <a:lnSpc>
                <a:spcPct val="80000"/>
              </a:lnSpc>
              <a:spcBef>
                <a:spcPct val="20000"/>
              </a:spcBef>
              <a:spcAft>
                <a:spcPct val="0"/>
              </a:spcAft>
              <a:buClr>
                <a:srgbClr val="003366"/>
              </a:buClr>
              <a:buSzTx/>
              <a:buFont typeface="Wingdings" pitchFamily="2" charset="2"/>
              <a:buChar char="v"/>
              <a:tabLst/>
              <a:defRPr/>
            </a:pPr>
            <a:r>
              <a:rPr kumimoji="0" lang="tr-TR" altLang="zh-CN"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Panik yapmadan sistemi en avantajlı nasıl kullanabilme yollarını düşünüp bir an önce uygulamaya geçilmeli</a:t>
            </a:r>
            <a:endParaRPr kumimoji="0" lang="tr-TR" sz="20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endParaRPr>
          </a:p>
        </p:txBody>
      </p:sp>
    </p:spTree>
    <p:extLst>
      <p:ext uri="{BB962C8B-B14F-4D97-AF65-F5344CB8AC3E}">
        <p14:creationId xmlns:p14="http://schemas.microsoft.com/office/powerpoint/2010/main" val="307766289"/>
      </p:ext>
    </p:extLst>
  </p:cSld>
  <p:clrMapOvr>
    <a:masterClrMapping/>
  </p:clrMapOvr>
  <p:transition spd="med">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nvSpPr>
        <p:spPr bwMode="auto">
          <a:xfrm>
            <a:off x="184077" y="1484784"/>
            <a:ext cx="8280920" cy="4536504"/>
          </a:xfrm>
          <a:prstGeom prst="frame">
            <a:avLst/>
          </a:prstGeom>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800">
                <a:solidFill>
                  <a:schemeClr val="tx1"/>
                </a:solidFill>
                <a:latin typeface="+mn-lt"/>
                <a:cs typeface="+mn-cs"/>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sz="2400">
                <a:solidFill>
                  <a:schemeClr val="tx1"/>
                </a:solidFill>
                <a:latin typeface="+mn-lt"/>
                <a:cs typeface="+mn-cs"/>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sz="2000">
                <a:solidFill>
                  <a:schemeClr val="tx1"/>
                </a:solidFill>
                <a:latin typeface="+mn-lt"/>
                <a:cs typeface="+mn-cs"/>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cs typeface="+mn-cs"/>
              </a:defRPr>
            </a:lvl5pPr>
            <a:lvl6pPr marL="22288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6pPr>
            <a:lvl7pPr marL="26860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7pPr>
            <a:lvl8pPr marL="31432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8pPr>
            <a:lvl9pPr marL="36004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9pPr>
          </a:lstStyle>
          <a:p>
            <a:pPr marL="342900" marR="0" lvl="0" indent="-342900" defTabSz="914400" rtl="0" eaLnBrk="1" fontAlgn="base" latinLnBrk="0" hangingPunct="1">
              <a:lnSpc>
                <a:spcPct val="90000"/>
              </a:lnSpc>
              <a:spcBef>
                <a:spcPct val="20000"/>
              </a:spcBef>
              <a:spcAft>
                <a:spcPct val="0"/>
              </a:spcAft>
              <a:buClr>
                <a:srgbClr val="003366"/>
              </a:buClr>
              <a:buSzTx/>
              <a:buFont typeface="Wingdings" pitchFamily="2" charset="2"/>
              <a:buChar char="w"/>
              <a:tabLst/>
              <a:defRPr/>
            </a:pPr>
            <a:r>
              <a:rPr kumimoji="0" lang="tr-TR" sz="28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KENDİNİ İYİ TANIYAN</a:t>
            </a:r>
          </a:p>
          <a:p>
            <a:pPr marL="342900" marR="0" lvl="0" indent="-342900" defTabSz="914400" rtl="0" eaLnBrk="1" fontAlgn="base" latinLnBrk="0" hangingPunct="1">
              <a:lnSpc>
                <a:spcPct val="90000"/>
              </a:lnSpc>
              <a:spcBef>
                <a:spcPct val="20000"/>
              </a:spcBef>
              <a:spcAft>
                <a:spcPct val="0"/>
              </a:spcAft>
              <a:buClr>
                <a:srgbClr val="003366"/>
              </a:buClr>
              <a:buSzTx/>
              <a:buFont typeface="Wingdings" pitchFamily="2" charset="2"/>
              <a:buChar char="w"/>
              <a:tabLst/>
              <a:defRPr/>
            </a:pPr>
            <a:r>
              <a:rPr kumimoji="0" lang="tr-TR" sz="28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KONULARA HAKİM OLAN</a:t>
            </a:r>
          </a:p>
          <a:p>
            <a:pPr marL="342900" marR="0" lvl="0" indent="-342900" defTabSz="914400" rtl="0" eaLnBrk="1" fontAlgn="base" latinLnBrk="0" hangingPunct="1">
              <a:lnSpc>
                <a:spcPct val="90000"/>
              </a:lnSpc>
              <a:spcBef>
                <a:spcPct val="20000"/>
              </a:spcBef>
              <a:spcAft>
                <a:spcPct val="0"/>
              </a:spcAft>
              <a:buClr>
                <a:srgbClr val="003366"/>
              </a:buClr>
              <a:buSzTx/>
              <a:buFont typeface="Wingdings" pitchFamily="2" charset="2"/>
              <a:buChar char="w"/>
              <a:tabLst/>
              <a:defRPr/>
            </a:pPr>
            <a:r>
              <a:rPr kumimoji="0" lang="tr-TR" sz="28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BİLGİSİNE GÜVENEN </a:t>
            </a:r>
          </a:p>
          <a:p>
            <a:pPr marL="342900" marR="0" lvl="0" indent="-342900" defTabSz="914400" rtl="0" eaLnBrk="1" fontAlgn="base" latinLnBrk="0" hangingPunct="1">
              <a:lnSpc>
                <a:spcPct val="90000"/>
              </a:lnSpc>
              <a:spcBef>
                <a:spcPct val="20000"/>
              </a:spcBef>
              <a:spcAft>
                <a:spcPct val="0"/>
              </a:spcAft>
              <a:buClr>
                <a:srgbClr val="003366"/>
              </a:buClr>
              <a:buSzTx/>
              <a:buFont typeface="Wingdings" pitchFamily="2" charset="2"/>
              <a:buChar char="w"/>
              <a:tabLst/>
              <a:defRPr/>
            </a:pPr>
            <a:r>
              <a:rPr kumimoji="0" lang="tr-TR" sz="28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İSTİKRARLI VE DÜZENLİ ÇALIŞAN</a:t>
            </a:r>
          </a:p>
          <a:p>
            <a:pPr marL="342900" marR="0" lvl="0" indent="-342900" algn="ctr" defTabSz="914400" rtl="0" eaLnBrk="1" fontAlgn="base" latinLnBrk="0" hangingPunct="1">
              <a:lnSpc>
                <a:spcPct val="90000"/>
              </a:lnSpc>
              <a:spcBef>
                <a:spcPct val="20000"/>
              </a:spcBef>
              <a:spcAft>
                <a:spcPct val="0"/>
              </a:spcAft>
              <a:buClr>
                <a:srgbClr val="003366"/>
              </a:buClr>
              <a:buSzTx/>
              <a:buFont typeface="Wingdings" pitchFamily="2" charset="2"/>
              <a:buNone/>
              <a:tabLst/>
              <a:defRPr/>
            </a:pPr>
            <a:r>
              <a:rPr kumimoji="0" lang="tr-TR" sz="28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HANGİ SİSTEM</a:t>
            </a:r>
          </a:p>
          <a:p>
            <a:pPr marL="342900" marR="0" lvl="0" indent="-342900" algn="ctr" defTabSz="914400" rtl="0" eaLnBrk="1" fontAlgn="base" latinLnBrk="0" hangingPunct="1">
              <a:lnSpc>
                <a:spcPct val="90000"/>
              </a:lnSpc>
              <a:spcBef>
                <a:spcPct val="20000"/>
              </a:spcBef>
              <a:spcAft>
                <a:spcPct val="0"/>
              </a:spcAft>
              <a:buClr>
                <a:srgbClr val="003366"/>
              </a:buClr>
              <a:buSzTx/>
              <a:buFont typeface="Wingdings" pitchFamily="2" charset="2"/>
              <a:buNone/>
              <a:tabLst/>
              <a:defRPr/>
            </a:pPr>
            <a:r>
              <a:rPr kumimoji="0" lang="tr-TR" sz="28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rPr>
              <a:t>OLURSA OLSUN AMACINA MUTLAKA ULAŞACAKTIR!</a:t>
            </a:r>
          </a:p>
          <a:p>
            <a:pPr marL="342900" marR="0" lvl="0" indent="-342900" defTabSz="914400" rtl="0" eaLnBrk="1" fontAlgn="base" latinLnBrk="0" hangingPunct="1">
              <a:lnSpc>
                <a:spcPct val="90000"/>
              </a:lnSpc>
              <a:spcBef>
                <a:spcPct val="20000"/>
              </a:spcBef>
              <a:spcAft>
                <a:spcPct val="0"/>
              </a:spcAft>
              <a:buClr>
                <a:srgbClr val="003366"/>
              </a:buClr>
              <a:buSzTx/>
              <a:buFont typeface="Wingdings" pitchFamily="2" charset="2"/>
              <a:buChar char="w"/>
              <a:tabLst/>
              <a:defRPr/>
            </a:pPr>
            <a:endParaRPr kumimoji="0" lang="tr-TR" sz="28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Times New Roman"/>
              <a:ea typeface="+mn-ea"/>
              <a:cs typeface="Times New Roman"/>
            </a:endParaRPr>
          </a:p>
          <a:p>
            <a:pPr marL="342900" marR="0" lvl="0" indent="-342900" defTabSz="914400" rtl="0" eaLnBrk="1" fontAlgn="base" latinLnBrk="0" hangingPunct="1">
              <a:lnSpc>
                <a:spcPct val="90000"/>
              </a:lnSpc>
              <a:spcBef>
                <a:spcPct val="20000"/>
              </a:spcBef>
              <a:spcAft>
                <a:spcPct val="0"/>
              </a:spcAft>
              <a:buClr>
                <a:srgbClr val="003366"/>
              </a:buClr>
              <a:buSzTx/>
              <a:buFont typeface="Wingdings" pitchFamily="2" charset="2"/>
              <a:buNone/>
              <a:tabLst/>
              <a:defRPr/>
            </a:pPr>
            <a:endParaRPr kumimoji="0" lang="tr-TR" sz="2800" b="1" i="0" u="none" strike="noStrike" kern="0" normalizeH="0" baseline="0" noProof="0" dirty="0" smtClean="0">
              <a:ln w="12700">
                <a:solidFill>
                  <a:schemeClr val="tx2">
                    <a:satMod val="155000"/>
                  </a:schemeClr>
                </a:solidFill>
                <a:prstDash val="solid"/>
              </a:ln>
              <a:effectLst>
                <a:outerShdw blurRad="41275" dist="20320" dir="1800000" algn="tl" rotWithShape="0">
                  <a:srgbClr val="000000">
                    <a:alpha val="40000"/>
                  </a:srgbClr>
                </a:outerShdw>
              </a:effectLst>
              <a:uLnTx/>
              <a:uFillTx/>
              <a:latin typeface="Calibri" pitchFamily="34" charset="0"/>
              <a:ea typeface="+mn-ea"/>
              <a:cs typeface="Times New Roman"/>
            </a:endParaRPr>
          </a:p>
        </p:txBody>
      </p:sp>
      <p:sp>
        <p:nvSpPr>
          <p:cNvPr id="3" name="AutoShape 2" descr="data:image/jpeg;base64,/9j/4AAQSkZJRgABAQAAAQABAAD/2wCEAAkGBhQSEBUUEhQVFRQWFxkaFxgWGB0dHRchISAfHx4cFxgdGyYeHSAjHBwbIC8gJCcpLCwsHCAxNTArNSYrLCkBCQoKDgwOGg8PGi8kHyUqMCwsLCwtKiwsKSwqLC8sLCopKiwpLCwvLCwsLCwsLCwsLCwsLCwsKSwsLCwsLCwsLP/AABEIALMBGgMBIgACEQEDEQH/xAAbAAACAgMBAAAAAAAAAAAAAAAFBgMEAAIHAf/EAEYQAAICAAQFAwIEBAIHBAsBAAECAxEABBIhBQYTMUEiUWEycQcUgZEjQlKhFcEzYnKCkrHhQ1PR8CQlNGNzk6KzwtLiFv/EABkBAAMBAQEAAAAAAAAAAAAAAAIDBAEABf/EADIRAAICAQMCBAUEAgIDAQAAAAECABEDEiExBEETUWFxIjKBofCRscHhFNEjQjNDUgX/2gAMAwEAAhEDEQA/AHsDG1Y9GPRj1J488rHtY2rGY6bMAx7jBj3HTJqIxd1uRX/n98bVj0Y2UY6bNQMbVjbRj3TjLnRczPKhbMiZZCBrD+r1aSPCb/SfbsN/BrDEFxsBj0LgmctVzgtTwDHoGAHH+c4cnMkUoY6l1ErvoF0LXub37e3Y4KcN4zDmF1QyK480dx/tA7j9cYVNXU4ES5WN1XGoGN1wuHNlXG641AxvWBMMT0743RcaDGwbAGEJOGxhxopx6cBUZc3VsCOO8QaIqd0jptUn8qHbTrFE0d/V2G3vgspxHI2NXY3MbiVclmxJGrKwYEfUvY/bErNQs7Abk+33xiqAKAofGE38QuGZmYRiHW6MaaNfB7hj7g9vVsK+cORA7VdRTMVFxvD6gCpBBF6huCPj3v3xHnuHxzxmOVFdG7qw2/6H5GA/JnBZstBoncMSQVUbiMe2rz+mwwwDGMArUDOG4swdwbl+HKqVgTTqNkkkk+wLHeh7ffC1xf8AD58xxFcy8y6A6MI9JvSlbXdb+9ecO4GNgnnzjvEIJM3SID5u5WGfgERfRThtVXXcGhY73he4R+EMCqPzLtK9nZSVWvH+sT+ow/4zHDK6jSDtNKKTZkOTyixRrGgpEUKosmgOws74mxmM04XCnmMx7jMdOqAQMbAY2C4ysUySeY9Ax7px7WNnTXHtY2Ax6Fxk6eAYX+fyRkHYFgVZD6WKkjUARY37HDHpxT4xwpczA8LkhXABK1Y3B2vbxjVNEEzZxnlziT/ncuWkcjrJ9Tkiia8n2OO7AYSIvwoy6kESzWCDvp8H204cc7munGz0TpBJA77C9hhmZlcjTOWxzJrF15OJFjwA5P5jOcjdygQh9I03VVtue5wwA4ncFTRhg3vOOc/cEzX5qWeWJumzel19ShRsoJH07V398MP4WcGPTbMPuD/DjFDsDZN+17focdCLY0ihCilAUewFD9hh56glNFQBjAa5lYkQYwLiDP8AEI4E1ysETUq6j2BY0L/U4mjRLQx7eKvEOJRQRmSZ1RB5J/sPJPwMXIQCAQQQRYI8j3GBO28IbzWsehcWNseWMBqh6ZGmMeUDuQB8msYzYXuceWznYkRWVCr6iWBO1EGgPPbBIATuamMSBtGETAiwQQfI7Y0JwE4FJHlxHkmnV5kSwK0krewqzuB4u63wbxpWjB1XMxgxmBHH+aIcmB1CS7C1Re5+SewF+TjgCxoTCQNzDAGNqxU4XxBZ4UlT6XUEfHuD8g2P0xaxh22MITLxteB/BuEjLxlA7vbs5L1dsbIFbAewxbmlVFLOwVRuSxoD7k9scR5TQfOR8SWQwuIWCylToYiwD4sHG3DzJ0Y+tXV0L1K3Gqt6P3xmSz8cy6onWRQSLQ2LHixixjjttO9ZFmoA6MhumUqa+RW2BnLnL/5RHTqvKrMCNfddqob9sGMZjgxqptb3MxlY9Ax70zgbm1AoGMxtpx7pxVcjmunHoGNqx6BjLmylmeKxxzRQteubVoAG3pFkk9h2++LoGB+e4HHNNDK5cPCSU0mu9Xq23BrBiOAnGMQJoBMh049C4tHL1jZY8LLxmiUZ0arUbg3Xv8Yk02Nx98XlTGGHA+JC8OUIYQgCqoVR2CigPsBjesW/y+PDDjtYneGZWC42AxP08Z0/jHap2iQjC3+I/DZJ+HSpGpZrRtIBJIB3oDua3/TDSUwq8k8MzUKzpmb3YGNi+oUQRQ3JFUD474NDtqviYR2lrO8ow5nKQQy6v4SppZdmFKAe9/UNj/0weyOVSGNIkAVFAVBf7AEmycKXHPxB/KypE8LFy9OPOjsrJWzFu4HiiDRw2TRJKmlxqVgDRH6g+4I7g9wcZkDgC+O0JCt7czTjHE0y+XkmfcIt1dWfAF+SdsJWQ/FZGU9WFlcdtBtW/U7j++G7jXBYs1F0pgxXuKYggjsb8n73gFy3+HkOWZzKVntdI1JVC7NiyL2A28X74PEcQQ6+YGTWW+HiH+GcQWeFJU+lxf29x+hsYs4n/LqAAgAA7AbV9hiMrhNg8RukjmJ0v4eq2e/MmVtGrWUPfVdga7+n+/jDdWNguPdODbIWq4AQDiVp84iMiswVnNICd2PegMB+a+VhnolGoI6NasQTse4I2O+x/TArm/kuXMZuGWF2AJCub/0WnfWgJ7fA/mr3w18T4nHlYTJM4VVAFsQNR8D2sn9P0wfyaWQ7/tBrVYYbTTgvBUysKxR3pG5JJNk9z8WfA2xfrAPg3OWXzDdOzFOKuGX0tuL9PhwRuCpNjB3Cmu94wAVtPAMeSwhlKsAVYEEHyDjfGYy4VQPy3yrHkg4jd2DkEhyKFdqAA8bX8DBqhjzGVjmJY2ZwAAoQRzhxX8tkppVbSwACttsSQARYrzjm3BvxXzKzKJ2WSPUAwEY1UfIK1ZHsBvjo3HeZsrl2WPMHd6oFCwomrY/SAPN4pw/h/lVz35oLv3WOgEVvDKAB+g998UYyioQ688GKYMW+ExmSWwCLoi9xR/UHcfbHtnGYzEsfEvN895KNirTgkdwqs36WoIv9cFeE8TTMwrLFehrqxR2JHa/jHFubeXvyWYEWvXaK2qqu7uh7WDjov4U5jVkCv9ErD9wD/mcejkxKqalMhB3qOGnGAY2rHoGJLjKkUkXkA6gNqNX8e3744vxvnjNS5rqa3i6bjRGGNIV9x2Y97JGO3IwxzrmP8O5MxxFnipIXAdnP8rdmAXySRq9t++KOndATrguDW0eOSuYJc3lFlmRVYkgEdnA/mA8b+Pg4O6x7YDcF4UuWhWKPUVFm23JJNk+ws+BtiXIcWjm1dJ1fQxVq8EGiD+364jdASSvEoXIQBcLq+Nw+B+s42EmF6IwZJf14zVimHOJUc4HTUMPcnvGks6qLYhR7kgD27n5x6H98LnOfLkudjWKOVI4+7hgTqIIK9vA/zxqKC1MaE5jQsRjYA+MQmD2xV4NkGgy8cTyGRkUAuf5vt7DwPgYq8FXNiac5l4miLfwQg3A+T9vBve98aBzR/uCTdWJZzGUj1CVlXUgIDsBag96Y9sbo9gEGwdwR5+2B3HTlM6xyLyDq1rAXuhHn2vf6TvV4v8K4GmXhSJL0oNiTZPuT9z4G2GWAu/P8QNJJ24m94zGzLWM04y5kxTjMxnFjRnkNIotj7DHoGI81lFljaNxqRhTD3Htjtr3m79pEvHIDlmzCuDCqsdX27ijvd7VhZh5+GYys7ZaJ/wAxFGW0MNgO2oMBRrvpNE1hoynB4Uh6KxqIt/QRYNmzYN3vjXgvLUGU6n5dNIkYFhd1Q2C3477fODDY1vY+n9zCrtX3nOfw55gzmYzZEkskkdEyWoYA6fTZqkBrx3I7dzhu5+5UbP5MxI2mRTrS+xIBGlvuD38HDDkeGxwroiRY1smlFCz3P3xaAxuXKGbUoqcmOhRM4NyfyhmU4llUzUUi6PVbjYhASAG3FChteO4OD4r9cKfNH4gNlM7Fl+gxjb628sDsOkB3o973NEUNjhz0Y3KzHSSO05VG4BkKKa3742rG+nFbiTusMjRi3CMUAF2wBoAed6wm4dVJicVuJcSjy8RllYIi9yTX7e5+MLHI+c4lJM/59GSMJaao0X1WPKgE7XgxzHypFn6WbWAl6SrVuas0bU0NrI98MKhW0sf03g2SLAk2a4Rls4IpXRJlW2jPdSD/AGI2GxwUCeBgDypy8vDcsYnmDDWzBmOkAHsKJoGh48k42zvO+Vj7MZD/AO7Fj/iND++AJs0NxNFAWdoYzMoRGcgnSpNDuaF0PnCWn4w5EgE9YbdumNv/AKsR5/8AER2BWOFFB/rtz/wihhZOdP8ARB/8iL/9MGgX/uILN/8AM6FxDgGXzF9aJHZl0ksPUBvsD4okmxiryryouRjdEkZw76vUAK2qtu/3xByNxFp4EJm1lRIZtaBGButIA/pIO5okEHHud5uiVXYuyrG2wC07lfSyMj1X8Q0SDW3fCvHoUTCOE8xh048rC3wfnyCVFBkBl6gjYbLZ8yBbP8PY73/zGGCfOBOoTZEaqxIo3q7V7+P3GCLVsYGg1ckAxuBjXJkyLqVWr3I7/bffGs+YCNpbVdXQR227X6VPnHahO0kSnx/hX5nLyQ6ipdTTAkUfF13F9x7XjnH4axzw59oSABpdZVLD06e2wvcMf7nHVsxIIwC+wJAFg7k9gNu+IsrBFvIioDuCwWj7kE0D33N4cmfShQ94s4ySDJ6xsuK/+Jw7XKgsAi2HY9jhTH4hoc5NllAV+mWiJBqwGNv27gBq+awi+8aFj0rDHvUwuz8wPadFBLqW2UGiK7ij273Z8e/m3xXmKHLRu0jajGBqVNzZ2AHYb/JGAX4jQjGBUWYL4rwPMniUWZhkXpDT1EZ2F9wx00VPpO3m/wB8NWvCzPzjEuTlzCujaIyxrbfwCt6r8V5r5wY4bxRZo0kUjS6qRRsixqpq2FdsG73SntBCHkQh1ceasQNmBqVRRJJHcCq77HvvQr5xDnOJLHJEjXcpYA0TuB8Dbv58XgLAhhSdpzzL8gZuLiJlgKrGkoKO7d1O59I3bY6T2v8Avh55ZymbhEgzU4ntvRQ+kb+SAd/beq77494/x+PJRqz2dTUADudiTV+aGw8kgYGcv86nNiUrFp6boBbd1Y/zAdjQ8WL84qyO+RNRGw7xCKqtQO8l5m5bkzWbyzmQdCNwWjI9t786iSANxsMM9YrZjNqlWGNsAAqkmyauvb3PjFPPcYZIo3WMsXlRK/pBNFjXwD/bCGewFPaNC8mExv2xS41xVcrA80n0ILodyfAHyTtjcs35hV1enQTX6+3k/PjAbjHHdcseWGVeeGeNtcnqCL9VAnTtuvckVjE3M5hQm/KHOEefV9AKOhGpTvsb0kGhd1+hwyAHHL8jzOmS4TDJDDoEja3YMdP16d5KNkkaa8D74j45zLnnzcEJtBKGAVVIO4sUQb3A7nb7b47IylvhG05AQN+Z0jP8chh/0sig/wBPdv8AhG+FjiX4kgWsCAmrtz2/3Af+Zwg5eOUmRppYUjiBOoN3JJBDjV9S+21k/OKORgeXNQMI1HXieRC0lIxQ79t6K0aNA3+mMR8Z+aG2PLwI98H4pNmJS8jsSE2o0F1EdtJ27ePbBLO5zpxNIpdgpogSMKo0bN+MJb8dnkVVWERvOHSJ4mox6SpIaxfqZlA3HfFHJLnI8pI1yjW52NNq30vasCTvte26nvjSoKF747ecwA6gvn3jbleeUfLzTI8g6K2QXbe/pFn3NDEvKPNU2cjZ2MiaSBYkJDGrNAixQruT3xzrIvmIQwiVl11qHSUg122ZCNsWf/8ARZ2K1QsBf8sSgX5OyAYxsmOjpHsSYQxNYszpi8yyDMiADMM23qAQqL7Fr9Q8+KwC525pkIaAT6QVp9lB38bAGq8YRZ58zmjqk1ObsEgCvt2r9MTQ8tyH6iq/rZ/t/wCOAc+C/IMJEGRd9pj8U0xhQ7SOP5ms19tW+PG402kUADQuxf3Pf/LF/Lctp/M7H7Cv/HF2ThkEK6nQKKBtwT37Hf3+MY/VtkGmt75E5cGNDcWWzkrmgzH4X/8AnGDhUv8A3b/thxilQoGUqEIsEbD74lCn2xMS3eP1qOJBxfMzRaczky8SjcwLGAJF1AMQGFguCd13NHFTmSMPFK/SlT1yEsXvWG0+oCTei1D0ex7eHPlvlXqRqZpi8kUKxIxG8eqiR2AvYAed+5xBM0ETiI/zs0RKrbNW5AuwO13Vj4744qVAo8QrBJBE5XwThrCaMtAJleTpFH1AdiSxKGwUq6vvjq6ZFljeNA0rSR9IKSQQqit2bwWUA3/VtgfxjN6szJlYYZiYtDAsxKnWUJJq7JUkV7A4hzfMX5PNQ2jyI6iNdVqw3ohgw1WNSmjvQ7YNs+TJktttqmHDjGLmyDcOcH5mzEOULZyIxRg6dSjaNTQAGnfb3AOBXM/O2ZHEMv8AkyJIGjUq3Tbu5o9SyNQ9JPivOKMnMszRTQ6FKglU9LbghhvbAEhh8Uaa/GNRImVy2XeR5DMemhQqpdaBZzr776juu1+aO6vEJuGMdmo/ZbmxmQsY702HKhtIYAEm+1e1+2BXF+dRNAYtOnrxyrqO4ACkMarc7j0/pgBHzTNM+VSOVaMriRAD6VKGuoA9NfqOnxWNc5wBjnJZFGu8r/CGjQIvUCxZKtSavUO4bx4IE1d/aL00eIl8W/EDO5JhlIXEaQOdOhSpazdtvRG+wIr4xnA+LlcwJAgkfNwmN7JsB2Oq68gixtVVti/zDy1JmOnO7KJHIjEbCyCL7Mo7dzuAfG+K/K3AZTmhr/hCFW9RXyLAA8E96x6mB8RxHcHbjvckyI+sbEb89owZzjgizfD9S+iKNotJYgNRO4FeoAabv5wT5r5liXLpD0vzJlZpGB9JFam0psD3+1A2CcLnNOaUDKSIWJiL9SWMG9JAuNQNms7BrFeTRvF88RM65VwURASzCRVNah6VsqdV2p+KI8HHkhz80vKAbTfUeiMl0hp6HUNkaH6lH1FVOysHABo9+9Y0gzsUUwjlQxyGOKNliDEnQqgX9JN1qBHvi9/i8Epm0yxCn0ij6qrYDxQa9NCvjCfCrRZgPqWZGTUGOpn7WVZSVNmiL3Hq2vvipGXJqOS77DzMnKlaC8ftOpjmRQyaUlYB2YsVUWD8g97s9u5xDx7jmWleB5oZNUTs0dnTqIrsVb3AvvvhWi5igkR2C9GQlVVCxKCxqaidmIs732BxczuVMtCHUxNgqxFhrosC17em6GxrxWJC7DaUhV5Mj4xmznFTrSP1g6yiLbSii+2lR3NCi2+4Pis5xnKLmM0sSsJVhVgxPZShVlAsbMpPtTDvjV+BZiOPfamGskM6oL9zVE6itEH4I/m84nwx+q7Kw6RUBFpgABQARdNn1EgnfYj5GKsPxMFY0IrOAoLYxflGDhXOyTRq9apBoLKWFRkVYU9PVvV73eKXCuZSl5bQrGP+IGZmoM7Gt63om6wEj5gykVaQpcltaqh3ejTV7H2G1+KxHy9xBmzDa46BG4ofSKJsUDYuyft7YLNjdbYfLfeKxlTQPNRw4tzESKCMCYypdWo7gglCQdO5+e2BGd55/KcN6IAJjAiLPJZPhxe51bmu9fpiHMcxDRJpy5aUMVVDQZgOzgjsr7BQe9bA4VuNZ7/EMjUEIj1bMH0qHZWsuCGv3HqFjxhOsnvGaQId4PxXLzKUESojO2pt2Wg+pQqMSlAheyg0Rfc4K8y8YeSWKSICMRmkYLuQQV9RokVuARXv8YWeGcVSCAZdlcZhtIBiYEKbB1CxRJ+fjBv/ABJmdkeQs6u6vqogHTuF7eADttZ7+MY65ALIq+PaarJftFV+ERZU5ozmaQzSOAoNbHfUdQNup/m/vizwXi8ehEJsxa1hDqhcKSSF1lT4AF33+KxQ5pn6ziZNDIEClo21Da61HuPTQsgXp89zDwDK/wAVWAEmlWYp8jsp+/fHp4umxN0+tm3r8uR5M7jNpA2/OI75fho6aFlpAQ6WzE2dIJq67qux8qNsWeL5+JItEY1t6o1rf1C5HbvuotjfzhWz/MjywRydKONdMoZCW1NTdzQBPpPx5O1Yucp50CUQyQKGm9RkZmoEjSrFQQoUjb5sfrGMDMpYEV7x+tQaI3lYSZj8ykQKOjxhwwFbatP9bDv5vBM5F01FkRwoNrYJ9iR3F+2B2b4+yFai/wBGZAsgjJCvdgvv67JqvFjviefjHUkBQ6TK5a6Ol+xde3pBvUPa62xKvO0rbD8NkbGDOJ5CcxuOnKnTZQwOkAhidJ1g12onegPbDHDwsQqsLM7SlVa2IIAJ0lR9u+NJuHNOI1hzQOsCw+pFsNup3P17ijY274XpeCPLmNWZewEdTZb67NooUs2sAjS1Vt8YobITjCHz+sn8MByRGDKZRljBcu5JJJ22FhaAsna738YtcwNFGmiWCYxlyGKq7A+oMq2jmjZHtvYrC9y/LJJO7pIxjibQAQNTGiW9wWbZdu9fN4M8xS9GPpQ+h5iyyksf4dR/QrAmqBAciwD6RZOJ6dWGnjz8qhFh3ijmoWmt4YWESgUqh2CKqj1FjsL3Nk++LMHHNKqvXT0gD6r7fIsH7gkYcMxAQnCgsjuFkeM6FBVhp7sCfSDXz7YMcN5Pi6MepEDaF1DSBRoWKvbfxj2/8vUoFVX1nn+DRuCuM8YEUerMwZh4mKSOaGwVhpB8LvQJ8nyO2EFucI/zjSrF1E6hcLMQzLZBtSBSsCNiMMnOUmay8CWxaRhJE6quo6TobVGFJGkgVdftthQ4FwyPNIRFIof+kgg/vhHRYEyLZq/KO6rKcZrt5zpnLPG1XKT8SnZ20FdXTPZQQNJvdioIsE+Nsacz8t5vPqM1E0SK8QZQzMSB6HBHp9LejuD5r5wgZHIywDMQmcRsY5UmhCsbUAgE7aNyRpN3vfa8dggmljy4VSNMUBakWqAjoLubJvex7dsQ9QPCfShuPx26gmcph5jWVF0lG0o4kQMVa7JU3VbkmyLqwMHeLiHLxRZmQqGjI1prL6xpUEKpIAYE3Qq/USLwq/hOynNSRyxLMksRtW0jcEMCC2wPf74Y+b+HrLw3MKqm49EyAC6AfSfHYK5/bE6IEfaVeISJU4h+IEI6bwqKpioCiIDbTpWgbUDfxRY4JcEzbplNbyENJFLV6moGyqyMRdKALax2uvfl3EuCyxNHC1G/UlD+oKdz5Pa13o/fDs/PrQPCBI6KJgDqjOnQuzMtizddgSCDgnW2sd4/CVOIhqBX73OgZuJpMrlZGdCDmYGA0gdNTWoUBuSLvcnfviqvH8pFK+UZX/MBfQoX6dQ1Eqx2WjZFgnbYG8COKfitEZVWFhNlumA9RlWEhJsHWBtpB7e5wuNzbIM/+ZBtiAg7BmUfSrMALZf6v9Ue2LcHTNkBqth3nl5c4Qi7jXmebMs+UliycXTnit5U0qutVUll16WG9eKO3cHCpw/jRf8AKiXpiGQiO9daGHq1A1pUMHYUSd7+2GHgWSn6+uNrXMCRmkiCk0+m3lYbKTfYbnRtiLj3GY/4nDUgMwcW+kBelV6QFA7KWVwRRortviQ0xJlQtQBBMqKs+Z6eXIysbjVKSGiPi2cDTQsHT437Yo8wZwgxPFmEeQsQ0i1qAFFRrHpLb6QSL0gAmsNnEeD5fJ8MEMbkEGPVK1qrEBmYVpBO4uiO9eRiLKclxycMMnW1SMesiafSfT2JrXZQXt8bYcqIU1A73x6ecW+R7AraufWKfEcyPygR406jMpVgz3Y20sqekXVVXlfbDDy3FOmc/hKvf19JiyJSiwJDQ7GtN1ufbYZwh4+uZZ16cLx6g8Zsw/zAq7L6WFFa2NVvvg5xDMx5Cc/lmEqOC5R6BV5NLMCFO4qq+53NHDkZsraUUbivbzMSQMY1M3BuEPzbNkpY2bqNIhDoqk1R3exYBqh3r0/a4uISPHDGyr1CemvUY77ag5FeRpIC/P6YiycEjpJ02EVoUZTqGpWOr0t5NGq/T7JWQ4nmVjJmsoCoCdmQqSioQ2/9R332N98RgUaPYy/KqqqkdxZ/uTjhzRZjSzLrRlJAY2ARqDWQNqHe/GD/APhskweeFupII0rUwWyDTqKJ1Vt57AH7AuNIY+Ixyyx6oZjFqUXfoAWQWQCoBsk123vzhj5UmLTzRxN/AjaVdioWUaiIlDNa6iQLPm9iK3vzZhnxgn5h+lTzsePwXNcQxlsrGoMuZkG6UTGguhqX+m2N0fPYEHtWnE89HBw76SDqpWEIGlgdNPsNQrsezVd+cc95d4zKmYbKBghaSRTNd6dQ09jQPkAk7X3wWz/GHfLiCRSumQ6qJYEJYH81adQJAN1v+s2DDrcJ5/tKMmSlLeUNw56OZ0my7pHI5WMh1IPihrOxYnX2NAMR7YlbjIy2czMcwjeNxEwKqVoqSWDuBsaB2O7UP1RM5k3iIFNpYelq2cHyvvvY/Q4bYOVnnyeYGYmDM8ckgQNZMiio2Y+Tsf0O+Kup6ZMShkPPYyfDnbIxDDie8R5ah3kyocxS6tKopoBgtbnerO1+O4wU4LwIwZaOZ1RXs9RP6m9VFiS39jtgBy9npMxkWjZAAsZCGN3sekCmHYdhe/nxiccelAMcrkDoaliA9KMpI1I5skHcUb3FeRiQj4Ca7/SapAcJYvmu/vN+Kc//AJcECFJN2aw/0sR5B9xe4ryKu8LbcTfN5r0yKuiMAll1KQaPT1VexJC/YbCsVH4QRm/SuqGfdCVOkH+ehIKLqNVE2N9sHOV5EggzGVeRQJiTGatpDsF1E0AUNUNrs9sHjQst9h38oxjTV3/eC8xxNOpGqyUm7EajrB2XTTJ6GJAJYXVHfxi5w+XpLcdSDLLoZiB6lcs3pNWD6tyKO14p82QO2bWVJBMqprl6Q1CIjZ9f3dS9/c4qdWZZD0rEci9SQ0CDewskHTRG17i/F4HHiLGgedvWG+ShuON/SWeIcTVoAI8w8QDgaC5sDYMCwAViCQw37AnuawR4txnpLk20htWosqLXrpVFFdiStdgDudu+AUUMTP64jIzHYozBrPsBsTfxh0SKbh+WLTevNd41YKwyuo/Wx7GVhZUC9IBOKM3SurBbu5NjzqwLVxLpnOTictEq5zd/QF/9HLgelD2MxUklhsinc71ivDl3lagkjIJAxeO6Y0V7d9A3IvcsSx3NBfy2efNSFNDM0thghYsVPqcJvY1MNTm7PbYbHovBuGrGLAcMwtlYk0SbICntv4wrNjOA6TzDRxk+ISbL5fproUtW/wBR3/UgC8SFj74llTtgFNz5k1Yq0hBBIPofuP8AdxHv2jZS5F45mEdYGl1/w1K2tvpG2liF39PySMEc1yBlZpjIkc2VzW5UwN6WbuG0kGr8ihi3y7P01jlcRq0dwPKPFmlJBO5LCjQO5vbfF/liC+rLNNrUSOVfatiQQR323FEDvt4wXi1uPz6wjj2NkfnpOYc3z50O4mXYARmQRtRIAqUEUdWxUg9h47HD3wzMNlYo4pM0sZzMKGNpFZyxZQvqtQFANem+33wZbO9OXUhKlm2J+lkJC7A+SfHfEvM/D8lIEbOsx0NSSEspBJG3pFHsNvjYXh5KMwZ+/NcxAtQQsAcvcnQ5BXiIZpJAUecsyKCLqlG6r2pgcGIpjG5jidJbAR6S4x3BWx2u97vbYfK3x/NyjMnNEO2TCkxgSdtC+pigPrDAXTXW9jEeUykE0JAzI6SSkq7Cup/PIG07HTezD598JDKTtz+fzKCrULr8/qLMvNEkM7rLEE6doIUPoUD6bs2a77UKoVsMQziHORR6hJ+YVnARAzLpYbvpCkhroVddjW2D/OnBMsIBKMyvUZl0ilIax621XYUACmO2oEeRV3kblmNcu7ySFiSrhEar02BVEbtdaTtR84rY4ThpFpvzvFAOMlsbH52i9kOUehJJlWVUuRJQWe26Ya0P00e5BBqhd4rZfh5bOZnKtDG8XUJLNS9OgwGlr7HUCKJqrrDbxzKJmczDnYkZRGAtXqPpBIGhtvcbD284FZThXU4rNOH0iN3bSwoBwg1stG20iyCawggeFqB52M3fxdJHrIeRZXgpHBbpI59BVqtb1Kw9JBXsbrc4McHz8M+qeSSQzCaQlaOga1AKC9ge3aidNXVYp8u8MhjXrZqYh5/9I5f0yagdXxWlhX2wyty1DloJehF/CCxsCDdWRqc6m9gCxo1YrthhyqaJX099poQgEX6/eCl0ZyaSARjpxQhVQAClG5ctsQQxJoV5wP4FnNWTjSMO2mJo9XYNJWwvdqG939vvtxjiT5WfLyJHX82pSRqFBNJoDtsRd3t3w4NMW4ez5eJXZ4tKwva6w21EADcd/Hb5xr4KQZDVH+IAyWxQXYiXy/IsscUcRUMrdRlFjQy6AVAIpgy/8vnEHEOWA2em/MTHS/rTpp9IZQQwAoULC+qhsd8ecOyGbyrmGOAMfS2rQPYWyliG/TsSB+tnNqM3lpZXd2MQ0hkpWWVC60+3Y6ktfKg+2AwsEOoGr22MPMPEY+3HM2gywRDIQ4l/MNavsQhUAksQacn1AjyT82WzKREJGyKEoNGCTe3pDswr1A137be+KmYyU8nDUheUrmVjJ6d25oNpQIo9INlS10NI/RcznCV/w9JevKza13OrdW/q9+y9jVKLG2DxkDJ8o5r9e8zJb46LHb+O0aOP5OJOm7yyiGIlZGYyF2DKFa2ANgsQvethZxBwDlXoQyARyCAsu5q/SQVLVqP3K2CAPcDAzkniSFJopQJXkC6Uleo2KHUgJbyTtRIHwcTZ3iOdjZXZoYAsRYxazuAa0ad9ybYG6PponGvhGLNpv/UEZDkx6qgPMcJEvFJlysBcmRmEa7AGhqN91TVfesW4yRC1RRKZXKhW+kVe2onYC3arvzv2wa4hcGW6nSbqSK6kkusmrcIwYEAVqIrud+wwM4pwbTlMvpWVumhZo19Rc/SaJG5v1lx4NV7aeodtONVqv12nDAgtyef0k/J3CVmG8iExSBxuT7CqPYULsd738jE34m8amgzUcUbL+UniBICrY9Wk29XvpB74tcq5VMqvUywaSRwqsrizEDpDhlIUEht/qFA0fm3zHwPLTTQJIuhgxlRozqDbnUpU/SraRSDs37EcuYM5KzUwkKAeYo5ThkugmN2c9IrGiDzQoj1Vew8b3is65lMvHM0InPVkjYsmqjTKioPClizbbEjzjoXCs9ESCgRETeUv4XbS1AAUfZqOxwKz84hzMQRx+XQO5VXl6mg3rPq9JvUwDGqo7iiMLGRsgpj6fpO8II2oDfz9DEbhfMmYAWGaBlhlZIi2gjSwqimkBS121DvZHbE/EeGyQSfxkYqG9LadifFMN1vbYfscM3BeiqvHGQEOpo5Wc9wDpYo59JvYgbC28HEfKOl0In/iK6MzKx21azqb/aorv7Yt6VSFyJ9InqDRRzKcUxXTJBADG4VZI2LEsCaPTBbcabHc3bHbxHxHleWCWEZMPmcuyrJIGZTp0kkdtwFUDverT+ge+FZmKRelI0SMYdCsK1gG2QqD3oAAADejgdzTlgmUhYksiyaZVU6Q6kWqsRvVgi7FX84gOI433485WMoyLtzKeTyuXTRMpj/NgO0VAmtI+t1VgC29Ab/VZwT5sRZ4ArMeoDqOhTZOiiRQ3Zq770LwG4fxZHgjijRVApGsUUYtSyGQRgOClKWsnbftYJNnSsrDrRyLpZdLUdDgqP4JG4PcMCa7EXZrWdz8YPEEY1+UjmB+AQQwZjUkcpB9BZj9BNjdTGGA7eb8nbDRmuMRBtKuDITsB47G29huN/8ArgNNx8TrNFFGiTgNHbg6pB7q4axINxZ7ggX4xX5fgMkGrd26uksa716iGv1D6RZ3ux4w/LiZ11N83H9xSMqn0jXExKgk36juPP2+Pn4xyziHBHM0hAcgu3j5PzhhdpIOIrA0rx2pK6GYq+5KrQG/le3xtWAuc4zH1H/hSn1N/wBmnv8AK3gEwkVR7Q2YGz6xr5O5giQOsoRxL1WnBC6SLHqYEjufBFjDbxnpyZOVcnBH1NKkBVUElSpC0O+wIA81WFkT5RJJZ2VGMkbEL/MCSVLV2orW5IIs++JuCSLHllikcxuVKSkmtFD07k1e3vvffEqEMocH6RuQEMRX1k2Rzcz5J5ZZQenVIuhCo1KamFalYbnvRsWLGIZs7mpnjBcypK6yNQVVjKmgAbcUaB7fNeMVec82ghjSYkNJscxFRk0qLPnS41adifJxTyXMMGVhCO4eWSfQWGolIzTLdKpbUFPpsVfgYq6jp2a8i8G4nBmVaRhuKjUuS6KSy7AtKjFNijBhoZbJAog6u3YGu+AH5uKmjywMUMYMckRGpFJssFs7+ASRtVDA/PcxwZrOyIsjQnRoy7MPSHFBiVJodj3q7O+DXMvC3HD3kMqI2qtbbdSje5X+dtv2rAjAugA7XX035/T94fjMrk81+fvE/is6QZrWsIEJ3iBB2Fbrpawac6u1bjvdg5NwwN+SzqQdbWxEoiBuxstKCNlCknt2APyucPiE8iQSsJJ5FAYA7wkn0G/pGwsj53Gwwa5fl/JyS5aaSqJeJgzLqIOnYL6lJrbyDth+bSuKkY2u3uDF49TZPiApt/aow8o8UGebM5Z5GQsxIoaXWthsdwSAbB9xjTiWUj4frUFmZ5X0bXuQECEk7ghrOI83wzMjPnN5BFnBDCQdQAhtQIAsiwD+t3eLXF+CZqZGZsqWmLxSWpG1uhcAFqoBAPeh5x2BSFuxR5B5i8zAtVe1RYzuayiQQwme3Q7j6gDtqLgqLHpoX7nDJxhnXhza9TI2XdqDMNwC1HfsADtYvTvscLnB+TYZuoM9HOkrSBrLhTV7lYynYdiSfnDPznWUjyk51iMakaj9KHtqFUTpLb/O+JnUZG24HEpVtAo8nmIvDpycxA0yvGulSirE1MpBJdwWrUxGwG9V7jDlxfilQIsasipNGqyR2KVg1jSSWUWbBrawL3AwEgz5jzcKZiWOeF4w2Xbpkh1b0ksgBJbSK79yThkilj1zLAbIkJ9wKIADBvpoKBQ7ek+cDkA8TQx+ED8/eEhOjUBvcUOceZW/NR5OJnUrYMofwV0tqJqypXfwTZ2xBy+8fDRLDmOo8UqRso0KQ4cEsH9RShQ7WQSDg7wPKrICmZiSSPIlyHYEMttYUkH1ly1aSQNySva6PE+TmOnMoTNl7H8Oy7x2fo0repQdvT6htd1eHL4QbQ5+Eff2iyH06l5P2hDj3EI8pJ+bgQvLLJpBf1aFrUOn4XtsKPyewwrcd41nFhijcGMsH6wJ3bXRAYBRQ0m9yTbnteHTnAJGuWzKBNIy5ijCigHZlUHt7OT+mF/nDi0UhjjRmdpAZWLqCUN6O63dkHxQG5wx3RciN+v04g41ZsbCDeTuFtLINEgVSmpjVnvQoWN+4u9sO2fzAyeXEToHkI0iQJp2DLQEgYsD6gaHm6rCBy7xyPJ5ZunZn6hQrJXoUDUGoKC1m/P7Yp8a5kmzeiKSdmMhDXpFxm9woUjalBo/04ZnOsDKw5FfaLxWpKDt/uNvN/GessCpKQylANqZdZN6u1EhPbuAQd8T5vmr8vJlgyqFljIZTuFNiqAchfSfFH0j9QmV5cgeSKOWdeo0iyLL9IkoD+GxF6T7Xv3rvsV4twqVMwJelHMI30iJSj3FtpZlB1ltWonSLA3OPOHxmtXEusIPl5muYzEeTgObhcv1JNJ6ratSksCVcKG7hbDbAX74NcH4omYCErEs5fQFLbtfcJIACrdwA21nvjnHMck0boZdThxceoErXfRZNWBW3zi/FxVo0QJpj1zRtqsggV6VB7qLvt7/AAMer4a/45ZaJ5P8zziSc1MSB2/iFfyDDiDZc9SOFwQTMAznVuBsO5lAWwT474KwcJCToJ4HaMK8bag7kr6mpBQK+p6v4PzdXnWaWbKpmCSoUiRbUKzEnT6V1FxShWNmgT9sGeUy2akM00krJmEJEbuf4ZBUCipFqQe1fviYYhkw6wKJ+0eXbHk0k7QfleEGsqYQ4vSp1LQQK3qLI49Ngmwe5NUMVuJAR9boRFd5yiAs1DYAsfGrTst/y/OK/PHE1yvFsrHHI/TjTVp1XTsT7gg2PcHATiuYlnuVNEMzSXqT02B31ULr4rf2wQ6o42NjmAOm8Rdj7Qi8JOWhzQiImi6KpKhGlyTustknzW9afaicEc3z+JH6IjXosQH1g6u4Jrf0kEbGj9vGE7lzmGaPUEkrY67BKOCTsVNgg3ttjzicHTlb6QCdQ0kkC99iSTt8nF/T4MZHxb2O/bzkufI4O21R7aHLdPqJKzvI1lgDVg0bShpAN997v2x7w7hywlUd4HhkLCw/bSNRaqpWWuxIO/3wscOzAdyYgyrqB2AoV8EHv3wW5WzqRzzC0bUWcxkkBaBo2B6dttvBx4fUOEyFe1z1sWJjjDdzJOMZZoEXPQBmkZljK/SQN+nIQPUNS9we1fO3ubzMsWVeTL5lxIp1NHpTSNRNmPcuCWPwb3+cV+beKz2kawtGjODbUS2miQPYC9z5+2APGuNCMwrZUPIrvSgGl2vVVjfwP/DFTK+PSycGSqVe1fmM3L3EzmszCrg1FHqVpCS97akDG9QY0xXwAfBIxZzXJWWaRm1SDUxNAqALN0BW2KfNHEkkySSSysZhIoQ2wOnV2DMSDSm7b1WPqI2xDl+XoXRXbNpbAMdz3Is93v8AfDMOZXBYbQcuJkNEzQZI5SWSWfqSGWP1Xp2A2IV3W91/p3vSN8VOVR15TBnCSjRrrDPTakNx017OGPzsWwb51zQmSJdDsywqWQJQq100AdwQW+3vgtw7gRMyTKgqSAnSQCJCE0srLVrqIIJ3vbbc4h6fMtu7Ab7V/qWZsTUqA/WJvH8915pEihSKGEdI6qFnVud/JN7DegSTi8OFJG0cbRPLllPUMiqz6nY9wV3IVaUe++LPHMnDlo51GsOsczI0lXqI+kkDxVA+SPkACuE87pHw45dVLsxFsR2HkVe5AAI+T8b24m/ytWNNlHHr6yTKvgFWYWT9pDzNFD/iIgWMCNZURjpPfYkulnejXbfyLw28+8Rhz3DokyWbiEkc4ZlZ9BAOoFip9RAsHYHa/tjn3V9TzU38YuFGrfYg3e7Hciz5Or3xdilzCRRxlwiM2oRkKXI8n6SVX/aIBPg4pOJmxXkO42HrEa1GQBBzz6Rl4nFDl4FzMiFcwxWJHDqVfSnpkC0SLo/O++F/P5xZ1TN5kyPMj+kJpAYMCwZj39LE73Zv7nDZPyfnszlx0I0A7BnIBC+ekPc9he2OcZzKykrlfUDf0mh29z8UB+2IOkxMdTHjy/aWdS6ggCdQ4Dz5AuVViyRug0mPfxt6BRsEb/v98W4+bmEp16hC0ayRFFvWGA72ffUu3kDHIs5l3jleM7FSR98dV5V5TXKmKRvXIqgsSdt+4UHsATtXzivq8FIfDv8APKT9Pl+L44F5yzsUUySwtT9woktgdr1juBuR7415j56zOdgkEYRI4tMmnRZIUHVZs0Pj5q8M3N2WyzZeefQNUselitM0bodiVq9JqiwO1nbzjnHAiskrwtL0UljdC/tYFWARfqrbzhnR9Oi4DfzecV1WdnyiuIz8t5cTZZZZXi/MinR2kdSg0EqiKPQAK06aqiTd41znFy7xSOXRpLYUNpGalKatPqCUN7vt3xAyy8JZkCJphddM0sfqlWgQl71eujXYb/GCWWaLiBghy4XQ8qyliCPyYBOpFJOks51Kqi9jqNACvIWyzXv2nqMAqqRtwZvz9xpcpkAsSgPJmIZJP9f+Y3vZsgY15n5jaDh2WCOgWWda0LRAUFiSRQN7bn9cQfiLwDLPJKYyesYOoi+3SANkkbkhSNj73W1rE3E5M5lpIjIr/wAMSxxybEMBucu2ihsP9HdE2B2wzJ04Gn2iMeew3vGPmDjy8Ryawu/RKyKxagSxXVuRrBF2D5xS4dlci+ZIkld3ZNAtxaeVKoANQ1bnv3OFLh0GrhjSmEM6ShOtuWWNhsvet29INWBY2vE/CM2kmYjR1BXUCdr33oD23A3GHp0ZyqW115Cph6kYzQS/PedE4TyhkoBrki/N5pgWK2dJC9wkZIuh/UCT3rC1zZwKIyQy5bLLHIpAkjQtTBrC6Y3AN7NYHb5FkMvPXLcqhZg4j0qBK5f6CtD+GNmZmNEVvQ3xp+HHC0e53kEsy+nc2Yx77+W9x4se+IunwZMinIzGh+VHZc2NKAG5+0Fc2SrFldRvWrRtrSgQwIApq222rx84I8MyfXYytl5ZYzFREUoLHcFX9BUrdnYHYg1i1+JXBoRCHsKvUDSJ/UKNsoHkHf2P3wvcn8SXKZaYR6pIyuqVkWrN0LJ30d9q2IPjAY8ZR1J33r9Y7Lk8RDW20J5bjUWbzEn8BXjEqxosxD0AKZgZCVW2J3WgABi5xrlSGYSw5WlmibePqApMtAqH1MaVGavkA/GFDkHIAZjMgnT6BKtkeoBiCCffcb4zmXiMuR427xNWuNWZDuPUBqSvG47+MVomVM5UfnpJXfG2EHv+bx3bJLBAq5oQSlEBLCP+XsVdnNFfq3qjY2FC/eHcTgjEaxHTuVVXNV3pUN+qtgfPb5wo8zcwyZnLmWEOrojdVDYtbjYX/WvpJ/Y4GcwZoSZfLpllNkM1XfTLNqbUdhsKo+QcHgOnJpLbeX8Qcq6kvTv5/wAzOauEo2clMkj9brFV0gbDVtZvuBQqvb5xDwmdC8qux1IfSp/UV2Fn5+cDIc8RMnUB1KyMSfNG7+brvj3n9Dl87mIl2DsHBHemBNX7HV/bFnVY8bJa/rJ+nd0bedD5c4OgWHP5MKI3BjnjJ9IKWGEbHsDQYBtiaFjthU5r/iZliECoK0hdtQ8Egdj8Yh4fxNoeECNWkAla69JUgmje1g2h7ewxVyMzShE8sQo/ev8APFfSpuCx7SbO2xrzjN/hYj4SmYc6WSb0j+tJCKWvJu2A9rxfynBYE40cogc9SAs0hNlSyW2oBa07AjtRNecEecOEK0eXUAsI5o0VB2Jb0KSPgkfucFODyrCmdzlB8x0gjV6mYoaGw+aU1/SLx5GfRkyVXzT0MRdcV3xE/it9Z4pCqtkVMagDeQFgNR3obe1+MBG4QueOksQF1Nf9IAtmuqqhdftucEOP5L/1cmaZQkupQaBFjUQdW/ZwVY3dlSfONvw447B/GSVkjLgUWNWNwVBO23f9fjHqoRjxnEd62E89lL5BlG1ytl+DdbLRwyyAopBDIjKTsa1K9eT3FXtthazPJE+ttItdRo0dxe3ffthl4u7Qs8U0quvT/wBJGCAitYBN1rdiBuLC0fexQyv4iskaqdLFVAJI70Kv9ceQibkk/SejkcEAAfWdS4BwCILMeIaXaQhwHkB0aRpCqQw7LVYn4WXeOF4nbpuhaRmk2BNEKSKANkChuav3xzzjXKryTCZm0ilrWLc6d72/bffHUODRq2Vnq1WYkWRupqroHems+NsRUqqFIsnv3EqLMSWB28u05/xbl18wssmYl6MGvRpjBaR9Jqgh7MW73fYbecLPEOWulnFgRXjik0GMyMrEgiixKkjwTWCnF8xPlYFy0n1iQuWG4I1HSQfOo2ffYA4A57NNPJlkbUdThAF2I3/lqq3N49/Bg8NDkuz+/aeRkzF308D9oc5t4G0UqMFVYKREprbbzXyb7Xv98OPKHK6xZZHKgzSHW1gErZpbvyB/zxSkyDddYZWDLFbaP6G2Wxua2bf5GGeHNAKOwvb9fjDnYlBcQtXBXE+eWyYnyw3bpa0az6WJrx8erv3++OdrIGefMtZbQvuTdkmt/P6485tzXUzGZk39LKo/4lUD9gcDcgzhm9RKsp1ChVDG+EhQrXlCDMCGuF8gv5jPQK43ZkDfI+rf9MdijiJkv+XQwI9zqBH7Uf3xyXlk3xaL4Y/2Q47FlhscIynSVX0jFGq2iLzIypks4SaPVmVf1bYfrdYR+S4Sc5B21GyNXawPTYHfcDDF+IWcUZeWP+aTMsVH2Iv/AM/OBfJUYXOoK7Rtp+4F7foCP1wzHel2MFwAQBHzn7hYOTqVy6AiR2Nnxv2339hXYDHMeS4p1ycs+XZg8Moah7aaYgH4u/8ApjtvE4VkyzpINSlCCP384SPwnyKJlZX7KJXCsxoECu9mhiBgAblQY6YJ5f4nLmeJxvmBv0DXYAqR6aUbAaT2+TeErmLhj5bMzQx6tMMrKrAn6SNWk+dl3x1TIZzLT8SkbLbiOMIzD6Dbf9mKuhR3+TW2EX8QiY+J5p0YC0VWBNXrho1+37nG521MJmIUJZ/DTiwDtlukh62mMrLTRuQSwBVtgbuu+5r2qzylk1k4spSMRokjuEHZAtkL9gSBgNLnkSZpISvqRGQqNgxRDYF7FTZ+CBeHH8Lss8ks8x9TEVZ7sT6m/Xt++KMWIYkbIO4+8DJkLkJ5Ge885Oad5mJLdM3GL2G3q2+RhY/D7iDvnoxEShF6iPYC9J8EH2OGzmiKbMNNFAdNAtITtpAHq82SQKoDzgJ+G2VAzzEdhGzfvQ/zwHS61xPvtv8Aedm0sy2N4u8/fmTnM0zGVoUlCM1nQLFoprYbdvtjThucZMkiiU1IZAyE7ADTW3yf+WHmPnaCLPZ/KzKsiSuBocAo50qCp2sNY2P+dYLce5kQcMmMWWgjZBF0yiqKtiGIXSaAoD/e+2JcRTxFUi5QwcYywPpOa8Imm/MVBG0jlNJAUn09zqrsOxux2xLzdw/NGeNsytOsaqzlgbGr06iCdwGr5274aODfiFk04WsDlkkOrWsUZUE6rU6gv+zvudvsMFoeYoJ4y8ReTSJkeEqNE6tR0b02y1RABvf4wWZycpocnn2nYwBj3PHaKnA+aHTNBcqqyyNAgdZL0Wq6WBqjpKqu3ucFuB8OfVMZlVQWUgR0EIr6dJ8A+/viryzwmKCXNEMApkKoWI1CNe1+xPn/AGcNwyxcKBpKjYhe7fr5xDmpsjaR35lmI6UUse043xriKNn2dACgNURtQFEUPH2xY59kLtBKxLM8QGqq1Adj9/H6DBj8QuW8vDLqiHT1oraASdJMjB9idhVUO2PMzw3h03SRs5MHCBbFOi/GggVZ3oN+mHow0xDq2qqgabPk5DLIqEhOpqetrJOkavgEmvnB7knLas5lx4U6j/ugn/mBixx/jUEWT/IZfSyqQDJVK3Zro3TE2DXn2vFHlXiPRzkT+NWlvs2x/a7x7PTteNq8p5mYHUAfOPn4j8abJ5VJo9OsTR6QwsWpL7jz2xD+FXWZZcw5IEjOIyL3Lbuw+New/XAf8ay5hy4UMUDyFvSfSQFAvbbucL/IfFays0Gsq5ljaNbI1hgVkXuARpo0fbHlnyli3Vw/x/j+o5pUjWRDMSgoMsjalFr77gmxtgBleNqJWKw5U+qjqi3PnUA3j/pYxJzfntE8SQada2BVNQO9ACwDftjzhXIuacdQpOWIoquWeh/vEgf2xSr40y6mPl7cRZ1nHpAhziuY60iFoFUJGtsjBFb+bRIgU3XgNtvsRhDflaUkmgLN1Xb4w1cblzcBYtFLGFiAIcBbpQuqu5G1+cK7pKSToYb/APeA/wB8Tlxe0MXU6zzOf4a/a/7YP8mzl8g+o3RUj4vGYzEub5R7w8ff2g/nDLq2YyKsqkSJIr7D1AEEfbfyN8cizqATRgbVPtjMZj3enN4Pzznm5P8AzfnlG3lT/wBqzQs0BGBZJqzZ/vhulySywFnsmORdHqYAbewNH9Rj3GYh60nQPeVdMPjPtE3iGQQHMEKO0b/GrVV127Mf3vFXnfg8WXaoU0AiQEAkj6T2BJr9MZjMK6R2JNn8qP6lQKoSr+GBvOwE7nS53+xx3BVosB2BxmMxU/zL7RI7zk/OOVVmkci2Sel3O2onVtdG6HfG34eIDm2JG4QV8W1H+2MxmLf/AEvIz86zqYHpH2xxLOwAS5hBYRJyFWzQt6NC67bXjzGYRh7/AEjn4EN/h1GFz2ZUbAbAfAY4UPxTP/raf7Rf/bXGYzEef5zKMfEGav4cZ89N+23sP8hjp3JUhGTUg0Sznb3B2P8AbGYzDGP/AAwAPjl/82zxzysQZDDu1C9wAT27kecL/wCG/wD7VJ/8L/8AJcZjMK6I/wDBl9xKOuFZkrynMuMSk5mVidzK5v8A3jg/G5/wrqWdckxjdiSSyjSwU3/rAH329sZjMLTkTG4gojZftgnAx/w/Mf6s0JX4JUgkfcAftjMZirJzECUOEzsUIJNU22G/lLjs4zMEfUOgsRVDtV1298ZjMRHkyo8Qp+IkYJjJG5Li/jY1+++FXL5RT3H/ADx5jMTY+D7mNz/9faWc3lECGlH0nxgbptR+mMxmPb//ADdw1zyepPEY+NprkUsW9cEJcBiAxKb6lBAP7YO/h7y7l3zXrhjcdNjTrqF7fytYx7jMeXn5aWA7CBOdcqiZk6ERKncDQoUAV2AUAYOcK5kzKxBRM9A0L3rbtZs48xmFdhNkHEOISZhgJmLiq3rse42xyHO+mVwNgGYAe2+MxmGJxOWf/9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4" descr="data:image/jpeg;base64,/9j/4AAQSkZJRgABAQAAAQABAAD/2wCEAAkGBhQSEBUUEhQVFRQWFxkaFxgWGB0dHRchISAfHx4cFxgdGyYeHSAjHBwbIC8gJCcpLCwsHCAxNTArNSYrLCkBCQoKDgwOGg8PGi8kHyUqMCwsLCwtKiwsKSwqLC8sLCopKiwpLCwvLCwsLCwsLCwsLCwsLCwsKSwsLCwsLCwsLP/AABEIALMBGgMBIgACEQEDEQH/xAAbAAACAgMBAAAAAAAAAAAAAAAFBgMEAAIHAf/EAEYQAAICAAQFAwIEBAIHBAsBAAECAxEABBIhBQYTMUEiUWEycQcUgZEjQlKhFcEzYnKCkrHhQ1PR8CQlNGNzk6KzwtLiFv/EABkBAAMBAQEAAAAAAAAAAAAAAAIDBAEABf/EADIRAAICAQMCBAUEAgIDAQAAAAECABEDEiExBEETUWFxIjKBofCRscHhFNEjQjNDUgX/2gAMAwEAAhEDEQA/AHsDG1Y9GPRj1J488rHtY2rGY6bMAx7jBj3HTJqIxd1uRX/n98bVj0Y2UY6bNQMbVjbRj3TjLnRczPKhbMiZZCBrD+r1aSPCb/SfbsN/BrDEFxsBj0LgmctVzgtTwDHoGAHH+c4cnMkUoY6l1ErvoF0LXub37e3Y4KcN4zDmF1QyK480dx/tA7j9cYVNXU4ES5WN1XGoGN1wuHNlXG641AxvWBMMT0743RcaDGwbAGEJOGxhxopx6cBUZc3VsCOO8QaIqd0jptUn8qHbTrFE0d/V2G3vgspxHI2NXY3MbiVclmxJGrKwYEfUvY/bErNQs7Abk+33xiqAKAofGE38QuGZmYRiHW6MaaNfB7hj7g9vVsK+cORA7VdRTMVFxvD6gCpBBF6huCPj3v3xHnuHxzxmOVFdG7qw2/6H5GA/JnBZstBoncMSQVUbiMe2rz+mwwwDGMArUDOG4swdwbl+HKqVgTTqNkkkk+wLHeh7ffC1xf8AD58xxFcy8y6A6MI9JvSlbXdb+9ecO4GNgnnzjvEIJM3SID5u5WGfgERfRThtVXXcGhY73he4R+EMCqPzLtK9nZSVWvH+sT+ow/4zHDK6jSDtNKKTZkOTyixRrGgpEUKosmgOws74mxmM04XCnmMx7jMdOqAQMbAY2C4ysUySeY9Ax7px7WNnTXHtY2Ax6Fxk6eAYX+fyRkHYFgVZD6WKkjUARY37HDHpxT4xwpczA8LkhXABK1Y3B2vbxjVNEEzZxnlziT/ncuWkcjrJ9Tkiia8n2OO7AYSIvwoy6kESzWCDvp8H204cc7munGz0TpBJA77C9hhmZlcjTOWxzJrF15OJFjwA5P5jOcjdygQh9I03VVtue5wwA4ncFTRhg3vOOc/cEzX5qWeWJumzel19ShRsoJH07V398MP4WcGPTbMPuD/DjFDsDZN+17focdCLY0ihCilAUewFD9hh56glNFQBjAa5lYkQYwLiDP8AEI4E1ysETUq6j2BY0L/U4mjRLQx7eKvEOJRQRmSZ1RB5J/sPJPwMXIQCAQQQRYI8j3GBO28IbzWsehcWNseWMBqh6ZGmMeUDuQB8msYzYXuceWznYkRWVCr6iWBO1EGgPPbBIATuamMSBtGETAiwQQfI7Y0JwE4FJHlxHkmnV5kSwK0krewqzuB4u63wbxpWjB1XMxgxmBHH+aIcmB1CS7C1Re5+SewF+TjgCxoTCQNzDAGNqxU4XxBZ4UlT6XUEfHuD8g2P0xaxh22MITLxteB/BuEjLxlA7vbs5L1dsbIFbAewxbmlVFLOwVRuSxoD7k9scR5TQfOR8SWQwuIWCylToYiwD4sHG3DzJ0Y+tXV0L1K3Gqt6P3xmSz8cy6onWRQSLQ2LHixixjjttO9ZFmoA6MhumUqa+RW2BnLnL/5RHTqvKrMCNfddqob9sGMZjgxqptb3MxlY9Ax70zgbm1AoGMxtpx7pxVcjmunHoGNqx6BjLmylmeKxxzRQteubVoAG3pFkk9h2++LoGB+e4HHNNDK5cPCSU0mu9Xq23BrBiOAnGMQJoBMh049C4tHL1jZY8LLxmiUZ0arUbg3Xv8Yk02Nx98XlTGGHA+JC8OUIYQgCqoVR2CigPsBjesW/y+PDDjtYneGZWC42AxP08Z0/jHap2iQjC3+I/DZJ+HSpGpZrRtIBJIB3oDua3/TDSUwq8k8MzUKzpmb3YGNi+oUQRQ3JFUD474NDtqviYR2lrO8ow5nKQQy6v4SppZdmFKAe9/UNj/0weyOVSGNIkAVFAVBf7AEmycKXHPxB/KypE8LFy9OPOjsrJWzFu4HiiDRw2TRJKmlxqVgDRH6g+4I7g9wcZkDgC+O0JCt7czTjHE0y+XkmfcIt1dWfAF+SdsJWQ/FZGU9WFlcdtBtW/U7j++G7jXBYs1F0pgxXuKYggjsb8n73gFy3+HkOWZzKVntdI1JVC7NiyL2A28X74PEcQQ6+YGTWW+HiH+GcQWeFJU+lxf29x+hsYs4n/LqAAgAA7AbV9hiMrhNg8RukjmJ0v4eq2e/MmVtGrWUPfVdga7+n+/jDdWNguPdODbIWq4AQDiVp84iMiswVnNICd2PegMB+a+VhnolGoI6NasQTse4I2O+x/TArm/kuXMZuGWF2AJCub/0WnfWgJ7fA/mr3w18T4nHlYTJM4VVAFsQNR8D2sn9P0wfyaWQ7/tBrVYYbTTgvBUysKxR3pG5JJNk9z8WfA2xfrAPg3OWXzDdOzFOKuGX0tuL9PhwRuCpNjB3Cmu94wAVtPAMeSwhlKsAVYEEHyDjfGYy4VQPy3yrHkg4jd2DkEhyKFdqAA8bX8DBqhjzGVjmJY2ZwAAoQRzhxX8tkppVbSwACttsSQARYrzjm3BvxXzKzKJ2WSPUAwEY1UfIK1ZHsBvjo3HeZsrl2WPMHd6oFCwomrY/SAPN4pw/h/lVz35oLv3WOgEVvDKAB+g998UYyioQ688GKYMW+ExmSWwCLoi9xR/UHcfbHtnGYzEsfEvN895KNirTgkdwqs36WoIv9cFeE8TTMwrLFehrqxR2JHa/jHFubeXvyWYEWvXaK2qqu7uh7WDjov4U5jVkCv9ErD9wD/mcejkxKqalMhB3qOGnGAY2rHoGJLjKkUkXkA6gNqNX8e3744vxvnjNS5rqa3i6bjRGGNIV9x2Y97JGO3IwxzrmP8O5MxxFnipIXAdnP8rdmAXySRq9t++KOndATrguDW0eOSuYJc3lFlmRVYkgEdnA/mA8b+Pg4O6x7YDcF4UuWhWKPUVFm23JJNk+ws+BtiXIcWjm1dJ1fQxVq8EGiD+364jdASSvEoXIQBcLq+Nw+B+s42EmF6IwZJf14zVimHOJUc4HTUMPcnvGks6qLYhR7kgD27n5x6H98LnOfLkudjWKOVI4+7hgTqIIK9vA/zxqKC1MaE5jQsRjYA+MQmD2xV4NkGgy8cTyGRkUAuf5vt7DwPgYq8FXNiac5l4miLfwQg3A+T9vBve98aBzR/uCTdWJZzGUj1CVlXUgIDsBag96Y9sbo9gEGwdwR5+2B3HTlM6xyLyDq1rAXuhHn2vf6TvV4v8K4GmXhSJL0oNiTZPuT9z4G2GWAu/P8QNJJ24m94zGzLWM04y5kxTjMxnFjRnkNIotj7DHoGI81lFljaNxqRhTD3Htjtr3m79pEvHIDlmzCuDCqsdX27ijvd7VhZh5+GYys7ZaJ/wAxFGW0MNgO2oMBRrvpNE1hoynB4Uh6KxqIt/QRYNmzYN3vjXgvLUGU6n5dNIkYFhd1Q2C3477fODDY1vY+n9zCrtX3nOfw55gzmYzZEkskkdEyWoYA6fTZqkBrx3I7dzhu5+5UbP5MxI2mRTrS+xIBGlvuD38HDDkeGxwroiRY1smlFCz3P3xaAxuXKGbUoqcmOhRM4NyfyhmU4llUzUUi6PVbjYhASAG3FChteO4OD4r9cKfNH4gNlM7Fl+gxjb628sDsOkB3o973NEUNjhz0Y3KzHSSO05VG4BkKKa3742rG+nFbiTusMjRi3CMUAF2wBoAed6wm4dVJicVuJcSjy8RllYIi9yTX7e5+MLHI+c4lJM/59GSMJaao0X1WPKgE7XgxzHypFn6WbWAl6SrVuas0bU0NrI98MKhW0sf03g2SLAk2a4Rls4IpXRJlW2jPdSD/AGI2GxwUCeBgDypy8vDcsYnmDDWzBmOkAHsKJoGh48k42zvO+Vj7MZD/AO7Fj/iND++AJs0NxNFAWdoYzMoRGcgnSpNDuaF0PnCWn4w5EgE9YbdumNv/AKsR5/8AER2BWOFFB/rtz/wihhZOdP8ARB/8iL/9MGgX/uILN/8AM6FxDgGXzF9aJHZl0ksPUBvsD4okmxiryryouRjdEkZw76vUAK2qtu/3xByNxFp4EJm1lRIZtaBGButIA/pIO5okEHHud5uiVXYuyrG2wC07lfSyMj1X8Q0SDW3fCvHoUTCOE8xh048rC3wfnyCVFBkBl6gjYbLZ8yBbP8PY73/zGGCfOBOoTZEaqxIo3q7V7+P3GCLVsYGg1ckAxuBjXJkyLqVWr3I7/bffGs+YCNpbVdXQR227X6VPnHahO0kSnx/hX5nLyQ6ipdTTAkUfF13F9x7XjnH4axzw59oSABpdZVLD06e2wvcMf7nHVsxIIwC+wJAFg7k9gNu+IsrBFvIioDuCwWj7kE0D33N4cmfShQ94s4ySDJ6xsuK/+Jw7XKgsAi2HY9jhTH4hoc5NllAV+mWiJBqwGNv27gBq+awi+8aFj0rDHvUwuz8wPadFBLqW2UGiK7ij273Z8e/m3xXmKHLRu0jajGBqVNzZ2AHYb/JGAX4jQjGBUWYL4rwPMniUWZhkXpDT1EZ2F9wx00VPpO3m/wB8NWvCzPzjEuTlzCujaIyxrbfwCt6r8V5r5wY4bxRZo0kUjS6qRRsixqpq2FdsG73SntBCHkQh1ceasQNmBqVRRJJHcCq77HvvQr5xDnOJLHJEjXcpYA0TuB8Dbv58XgLAhhSdpzzL8gZuLiJlgKrGkoKO7d1O59I3bY6T2v8Avh55ZymbhEgzU4ntvRQ+kb+SAd/beq77494/x+PJRqz2dTUADudiTV+aGw8kgYGcv86nNiUrFp6boBbd1Y/zAdjQ8WL84qyO+RNRGw7xCKqtQO8l5m5bkzWbyzmQdCNwWjI9t786iSANxsMM9YrZjNqlWGNsAAqkmyauvb3PjFPPcYZIo3WMsXlRK/pBNFjXwD/bCGewFPaNC8mExv2xS41xVcrA80n0ILodyfAHyTtjcs35hV1enQTX6+3k/PjAbjHHdcseWGVeeGeNtcnqCL9VAnTtuvckVjE3M5hQm/KHOEefV9AKOhGpTvsb0kGhd1+hwyAHHL8jzOmS4TDJDDoEja3YMdP16d5KNkkaa8D74j45zLnnzcEJtBKGAVVIO4sUQb3A7nb7b47IylvhG05AQN+Z0jP8chh/0sig/wBPdv8AhG+FjiX4kgWsCAmrtz2/3Af+Zwg5eOUmRppYUjiBOoN3JJBDjV9S+21k/OKORgeXNQMI1HXieRC0lIxQ79t6K0aNA3+mMR8Z+aG2PLwI98H4pNmJS8jsSE2o0F1EdtJ27ePbBLO5zpxNIpdgpogSMKo0bN+MJb8dnkVVWERvOHSJ4mox6SpIaxfqZlA3HfFHJLnI8pI1yjW52NNq30vasCTvte26nvjSoKF747ecwA6gvn3jbleeUfLzTI8g6K2QXbe/pFn3NDEvKPNU2cjZ2MiaSBYkJDGrNAixQruT3xzrIvmIQwiVl11qHSUg122ZCNsWf/8ARZ2K1QsBf8sSgX5OyAYxsmOjpHsSYQxNYszpi8yyDMiADMM23qAQqL7Fr9Q8+KwC525pkIaAT6QVp9lB38bAGq8YRZ58zmjqk1ObsEgCvt2r9MTQ8tyH6iq/rZ/t/wCOAc+C/IMJEGRd9pj8U0xhQ7SOP5ms19tW+PG402kUADQuxf3Pf/LF/Lctp/M7H7Cv/HF2ThkEK6nQKKBtwT37Hf3+MY/VtkGmt75E5cGNDcWWzkrmgzH4X/8AnGDhUv8A3b/thxilQoGUqEIsEbD74lCn2xMS3eP1qOJBxfMzRaczky8SjcwLGAJF1AMQGFguCd13NHFTmSMPFK/SlT1yEsXvWG0+oCTei1D0ex7eHPlvlXqRqZpi8kUKxIxG8eqiR2AvYAed+5xBM0ETiI/zs0RKrbNW5AuwO13Vj4744qVAo8QrBJBE5XwThrCaMtAJleTpFH1AdiSxKGwUq6vvjq6ZFljeNA0rSR9IKSQQqit2bwWUA3/VtgfxjN6szJlYYZiYtDAsxKnWUJJq7JUkV7A4hzfMX5PNQ2jyI6iNdVqw3ohgw1WNSmjvQ7YNs+TJktttqmHDjGLmyDcOcH5mzEOULZyIxRg6dSjaNTQAGnfb3AOBXM/O2ZHEMv8AkyJIGjUq3Tbu5o9SyNQ9JPivOKMnMszRTQ6FKglU9LbghhvbAEhh8Uaa/GNRImVy2XeR5DMemhQqpdaBZzr776juu1+aO6vEJuGMdmo/ZbmxmQsY702HKhtIYAEm+1e1+2BXF+dRNAYtOnrxyrqO4ACkMarc7j0/pgBHzTNM+VSOVaMriRAD6VKGuoA9NfqOnxWNc5wBjnJZFGu8r/CGjQIvUCxZKtSavUO4bx4IE1d/aL00eIl8W/EDO5JhlIXEaQOdOhSpazdtvRG+wIr4xnA+LlcwJAgkfNwmN7JsB2Oq68gixtVVti/zDy1JmOnO7KJHIjEbCyCL7Mo7dzuAfG+K/K3AZTmhr/hCFW9RXyLAA8E96x6mB8RxHcHbjvckyI+sbEb89owZzjgizfD9S+iKNotJYgNRO4FeoAabv5wT5r5liXLpD0vzJlZpGB9JFam0psD3+1A2CcLnNOaUDKSIWJiL9SWMG9JAuNQNms7BrFeTRvF88RM65VwURASzCRVNah6VsqdV2p+KI8HHkhz80vKAbTfUeiMl0hp6HUNkaH6lH1FVOysHABo9+9Y0gzsUUwjlQxyGOKNliDEnQqgX9JN1qBHvi9/i8Epm0yxCn0ij6qrYDxQa9NCvjCfCrRZgPqWZGTUGOpn7WVZSVNmiL3Hq2vvipGXJqOS77DzMnKlaC8ftOpjmRQyaUlYB2YsVUWD8g97s9u5xDx7jmWleB5oZNUTs0dnTqIrsVb3AvvvhWi5igkR2C9GQlVVCxKCxqaidmIs732BxczuVMtCHUxNgqxFhrosC17em6GxrxWJC7DaUhV5Mj4xmznFTrSP1g6yiLbSii+2lR3NCi2+4Pis5xnKLmM0sSsJVhVgxPZShVlAsbMpPtTDvjV+BZiOPfamGskM6oL9zVE6itEH4I/m84nwx+q7Kw6RUBFpgABQARdNn1EgnfYj5GKsPxMFY0IrOAoLYxflGDhXOyTRq9apBoLKWFRkVYU9PVvV73eKXCuZSl5bQrGP+IGZmoM7Gt63om6wEj5gykVaQpcltaqh3ejTV7H2G1+KxHy9xBmzDa46BG4ofSKJsUDYuyft7YLNjdbYfLfeKxlTQPNRw4tzESKCMCYypdWo7gglCQdO5+e2BGd55/KcN6IAJjAiLPJZPhxe51bmu9fpiHMcxDRJpy5aUMVVDQZgOzgjsr7BQe9bA4VuNZ7/EMjUEIj1bMH0qHZWsuCGv3HqFjxhOsnvGaQId4PxXLzKUESojO2pt2Wg+pQqMSlAheyg0Rfc4K8y8YeSWKSICMRmkYLuQQV9RokVuARXv8YWeGcVSCAZdlcZhtIBiYEKbB1CxRJ+fjBv/ABJmdkeQs6u6vqogHTuF7eADttZ7+MY65ALIq+PaarJftFV+ERZU5ozmaQzSOAoNbHfUdQNup/m/vizwXi8ehEJsxa1hDqhcKSSF1lT4AF33+KxQ5pn6ziZNDIEClo21Da61HuPTQsgXp89zDwDK/wAVWAEmlWYp8jsp+/fHp4umxN0+tm3r8uR5M7jNpA2/OI75fho6aFlpAQ6WzE2dIJq67qux8qNsWeL5+JItEY1t6o1rf1C5HbvuotjfzhWz/MjywRydKONdMoZCW1NTdzQBPpPx5O1Yucp50CUQyQKGm9RkZmoEjSrFQQoUjb5sfrGMDMpYEV7x+tQaI3lYSZj8ykQKOjxhwwFbatP9bDv5vBM5F01FkRwoNrYJ9iR3F+2B2b4+yFai/wBGZAsgjJCvdgvv67JqvFjviefjHUkBQ6TK5a6Ol+xde3pBvUPa62xKvO0rbD8NkbGDOJ5CcxuOnKnTZQwOkAhidJ1g12onegPbDHDwsQqsLM7SlVa2IIAJ0lR9u+NJuHNOI1hzQOsCw+pFsNup3P17ijY274XpeCPLmNWZewEdTZb67NooUs2sAjS1Vt8YobITjCHz+sn8MByRGDKZRljBcu5JJJ22FhaAsna738YtcwNFGmiWCYxlyGKq7A+oMq2jmjZHtvYrC9y/LJJO7pIxjibQAQNTGiW9wWbZdu9fN4M8xS9GPpQ+h5iyyksf4dR/QrAmqBAciwD6RZOJ6dWGnjz8qhFh3ijmoWmt4YWESgUqh2CKqj1FjsL3Nk++LMHHNKqvXT0gD6r7fIsH7gkYcMxAQnCgsjuFkeM6FBVhp7sCfSDXz7YMcN5Pi6MepEDaF1DSBRoWKvbfxj2/8vUoFVX1nn+DRuCuM8YEUerMwZh4mKSOaGwVhpB8LvQJ8nyO2EFucI/zjSrF1E6hcLMQzLZBtSBSsCNiMMnOUmay8CWxaRhJE6quo6TobVGFJGkgVdftthQ4FwyPNIRFIof+kgg/vhHRYEyLZq/KO6rKcZrt5zpnLPG1XKT8SnZ20FdXTPZQQNJvdioIsE+Nsacz8t5vPqM1E0SK8QZQzMSB6HBHp9LejuD5r5wgZHIywDMQmcRsY5UmhCsbUAgE7aNyRpN3vfa8dggmljy4VSNMUBakWqAjoLubJvex7dsQ9QPCfShuPx26gmcph5jWVF0lG0o4kQMVa7JU3VbkmyLqwMHeLiHLxRZmQqGjI1prL6xpUEKpIAYE3Qq/USLwq/hOynNSRyxLMksRtW0jcEMCC2wPf74Y+b+HrLw3MKqm49EyAC6AfSfHYK5/bE6IEfaVeISJU4h+IEI6bwqKpioCiIDbTpWgbUDfxRY4JcEzbplNbyENJFLV6moGyqyMRdKALax2uvfl3EuCyxNHC1G/UlD+oKdz5Pa13o/fDs/PrQPCBI6KJgDqjOnQuzMtizddgSCDgnW2sd4/CVOIhqBX73OgZuJpMrlZGdCDmYGA0gdNTWoUBuSLvcnfviqvH8pFK+UZX/MBfQoX6dQ1Eqx2WjZFgnbYG8COKfitEZVWFhNlumA9RlWEhJsHWBtpB7e5wuNzbIM/+ZBtiAg7BmUfSrMALZf6v9Ue2LcHTNkBqth3nl5c4Qi7jXmebMs+UliycXTnit5U0qutVUll16WG9eKO3cHCpw/jRf8AKiXpiGQiO9daGHq1A1pUMHYUSd7+2GHgWSn6+uNrXMCRmkiCk0+m3lYbKTfYbnRtiLj3GY/4nDUgMwcW+kBelV6QFA7KWVwRRortviQ0xJlQtQBBMqKs+Z6eXIysbjVKSGiPi2cDTQsHT437Yo8wZwgxPFmEeQsQ0i1qAFFRrHpLb6QSL0gAmsNnEeD5fJ8MEMbkEGPVK1qrEBmYVpBO4uiO9eRiLKclxycMMnW1SMesiafSfT2JrXZQXt8bYcqIU1A73x6ecW+R7AraufWKfEcyPygR406jMpVgz3Y20sqekXVVXlfbDDy3FOmc/hKvf19JiyJSiwJDQ7GtN1ufbYZwh4+uZZ16cLx6g8Zsw/zAq7L6WFFa2NVvvg5xDMx5Cc/lmEqOC5R6BV5NLMCFO4qq+53NHDkZsraUUbivbzMSQMY1M3BuEPzbNkpY2bqNIhDoqk1R3exYBqh3r0/a4uISPHDGyr1CemvUY77ag5FeRpIC/P6YiycEjpJ02EVoUZTqGpWOr0t5NGq/T7JWQ4nmVjJmsoCoCdmQqSioQ2/9R332N98RgUaPYy/KqqqkdxZ/uTjhzRZjSzLrRlJAY2ARqDWQNqHe/GD/APhskweeFupII0rUwWyDTqKJ1Vt57AH7AuNIY+Ixyyx6oZjFqUXfoAWQWQCoBsk123vzhj5UmLTzRxN/AjaVdioWUaiIlDNa6iQLPm9iK3vzZhnxgn5h+lTzsePwXNcQxlsrGoMuZkG6UTGguhqX+m2N0fPYEHtWnE89HBw76SDqpWEIGlgdNPsNQrsezVd+cc95d4zKmYbKBghaSRTNd6dQ09jQPkAk7X3wWz/GHfLiCRSumQ6qJYEJYH81adQJAN1v+s2DDrcJ5/tKMmSlLeUNw56OZ0my7pHI5WMh1IPihrOxYnX2NAMR7YlbjIy2czMcwjeNxEwKqVoqSWDuBsaB2O7UP1RM5k3iIFNpYelq2cHyvvvY/Q4bYOVnnyeYGYmDM8ckgQNZMiio2Y+Tsf0O+Kup6ZMShkPPYyfDnbIxDDie8R5ah3kyocxS6tKopoBgtbnerO1+O4wU4LwIwZaOZ1RXs9RP6m9VFiS39jtgBy9npMxkWjZAAsZCGN3sekCmHYdhe/nxiccelAMcrkDoaliA9KMpI1I5skHcUb3FeRiQj4Ca7/SapAcJYvmu/vN+Kc//AJcECFJN2aw/0sR5B9xe4ryKu8LbcTfN5r0yKuiMAll1KQaPT1VexJC/YbCsVH4QRm/SuqGfdCVOkH+ehIKLqNVE2N9sHOV5EggzGVeRQJiTGatpDsF1E0AUNUNrs9sHjQst9h38oxjTV3/eC8xxNOpGqyUm7EajrB2XTTJ6GJAJYXVHfxi5w+XpLcdSDLLoZiB6lcs3pNWD6tyKO14p82QO2bWVJBMqprl6Q1CIjZ9f3dS9/c4qdWZZD0rEci9SQ0CDewskHTRG17i/F4HHiLGgedvWG+ShuON/SWeIcTVoAI8w8QDgaC5sDYMCwAViCQw37AnuawR4txnpLk20htWosqLXrpVFFdiStdgDudu+AUUMTP64jIzHYozBrPsBsTfxh0SKbh+WLTevNd41YKwyuo/Wx7GVhZUC9IBOKM3SurBbu5NjzqwLVxLpnOTictEq5zd/QF/9HLgelD2MxUklhsinc71ivDl3lagkjIJAxeO6Y0V7d9A3IvcsSx3NBfy2efNSFNDM0thghYsVPqcJvY1MNTm7PbYbHovBuGrGLAcMwtlYk0SbICntv4wrNjOA6TzDRxk+ISbL5fproUtW/wBR3/UgC8SFj74llTtgFNz5k1Yq0hBBIPofuP8AdxHv2jZS5F45mEdYGl1/w1K2tvpG2liF39PySMEc1yBlZpjIkc2VzW5UwN6WbuG0kGr8ihi3y7P01jlcRq0dwPKPFmlJBO5LCjQO5vbfF/liC+rLNNrUSOVfatiQQR323FEDvt4wXi1uPz6wjj2NkfnpOYc3z50O4mXYARmQRtRIAqUEUdWxUg9h47HD3wzMNlYo4pM0sZzMKGNpFZyxZQvqtQFANem+33wZbO9OXUhKlm2J+lkJC7A+SfHfEvM/D8lIEbOsx0NSSEspBJG3pFHsNvjYXh5KMwZ+/NcxAtQQsAcvcnQ5BXiIZpJAUecsyKCLqlG6r2pgcGIpjG5jidJbAR6S4x3BWx2u97vbYfK3x/NyjMnNEO2TCkxgSdtC+pigPrDAXTXW9jEeUykE0JAzI6SSkq7Cup/PIG07HTezD598JDKTtz+fzKCrULr8/qLMvNEkM7rLEE6doIUPoUD6bs2a77UKoVsMQziHORR6hJ+YVnARAzLpYbvpCkhroVddjW2D/OnBMsIBKMyvUZl0ilIax621XYUACmO2oEeRV3kblmNcu7ySFiSrhEar02BVEbtdaTtR84rY4ThpFpvzvFAOMlsbH52i9kOUehJJlWVUuRJQWe26Ya0P00e5BBqhd4rZfh5bOZnKtDG8XUJLNS9OgwGlr7HUCKJqrrDbxzKJmczDnYkZRGAtXqPpBIGhtvcbD284FZThXU4rNOH0iN3bSwoBwg1stG20iyCawggeFqB52M3fxdJHrIeRZXgpHBbpI59BVqtb1Kw9JBXsbrc4McHz8M+qeSSQzCaQlaOga1AKC9ge3aidNXVYp8u8MhjXrZqYh5/9I5f0yagdXxWlhX2wyty1DloJehF/CCxsCDdWRqc6m9gCxo1YrthhyqaJX099poQgEX6/eCl0ZyaSARjpxQhVQAClG5ctsQQxJoV5wP4FnNWTjSMO2mJo9XYNJWwvdqG939vvtxjiT5WfLyJHX82pSRqFBNJoDtsRd3t3w4NMW4ez5eJXZ4tKwva6w21EADcd/Hb5xr4KQZDVH+IAyWxQXYiXy/IsscUcRUMrdRlFjQy6AVAIpgy/8vnEHEOWA2em/MTHS/rTpp9IZQQwAoULC+qhsd8ecOyGbyrmGOAMfS2rQPYWyliG/TsSB+tnNqM3lpZXd2MQ0hkpWWVC60+3Y6ktfKg+2AwsEOoGr22MPMPEY+3HM2gywRDIQ4l/MNavsQhUAksQacn1AjyT82WzKREJGyKEoNGCTe3pDswr1A137be+KmYyU8nDUheUrmVjJ6d25oNpQIo9INlS10NI/RcznCV/w9JevKza13OrdW/q9+y9jVKLG2DxkDJ8o5r9e8zJb46LHb+O0aOP5OJOm7yyiGIlZGYyF2DKFa2ANgsQvethZxBwDlXoQyARyCAsu5q/SQVLVqP3K2CAPcDAzkniSFJopQJXkC6Uleo2KHUgJbyTtRIHwcTZ3iOdjZXZoYAsRYxazuAa0ad9ybYG6PponGvhGLNpv/UEZDkx6qgPMcJEvFJlysBcmRmEa7AGhqN91TVfesW4yRC1RRKZXKhW+kVe2onYC3arvzv2wa4hcGW6nSbqSK6kkusmrcIwYEAVqIrud+wwM4pwbTlMvpWVumhZo19Rc/SaJG5v1lx4NV7aeodtONVqv12nDAgtyef0k/J3CVmG8iExSBxuT7CqPYULsd738jE34m8amgzUcUbL+UniBICrY9Wk29XvpB74tcq5VMqvUywaSRwqsrizEDpDhlIUEht/qFA0fm3zHwPLTTQJIuhgxlRozqDbnUpU/SraRSDs37EcuYM5KzUwkKAeYo5ThkugmN2c9IrGiDzQoj1Vew8b3is65lMvHM0InPVkjYsmqjTKioPClizbbEjzjoXCs9ESCgRETeUv4XbS1AAUfZqOxwKz84hzMQRx+XQO5VXl6mg3rPq9JvUwDGqo7iiMLGRsgpj6fpO8II2oDfz9DEbhfMmYAWGaBlhlZIi2gjSwqimkBS121DvZHbE/EeGyQSfxkYqG9LadifFMN1vbYfscM3BeiqvHGQEOpo5Wc9wDpYo59JvYgbC28HEfKOl0In/iK6MzKx21azqb/aorv7Yt6VSFyJ9InqDRRzKcUxXTJBADG4VZI2LEsCaPTBbcabHc3bHbxHxHleWCWEZMPmcuyrJIGZTp0kkdtwFUDverT+ge+FZmKRelI0SMYdCsK1gG2QqD3oAAADejgdzTlgmUhYksiyaZVU6Q6kWqsRvVgi7FX84gOI433485WMoyLtzKeTyuXTRMpj/NgO0VAmtI+t1VgC29Ab/VZwT5sRZ4ArMeoDqOhTZOiiRQ3Zq770LwG4fxZHgjijRVApGsUUYtSyGQRgOClKWsnbftYJNnSsrDrRyLpZdLUdDgqP4JG4PcMCa7EXZrWdz8YPEEY1+UjmB+AQQwZjUkcpB9BZj9BNjdTGGA7eb8nbDRmuMRBtKuDITsB47G29huN/8ArgNNx8TrNFFGiTgNHbg6pB7q4axINxZ7ggX4xX5fgMkGrd26uksa716iGv1D6RZ3ux4w/LiZ11N83H9xSMqn0jXExKgk36juPP2+Pn4xyziHBHM0hAcgu3j5PzhhdpIOIrA0rx2pK6GYq+5KrQG/le3xtWAuc4zH1H/hSn1N/wBmnv8AK3gEwkVR7Q2YGz6xr5O5giQOsoRxL1WnBC6SLHqYEjufBFjDbxnpyZOVcnBH1NKkBVUElSpC0O+wIA81WFkT5RJJZ2VGMkbEL/MCSVLV2orW5IIs++JuCSLHllikcxuVKSkmtFD07k1e3vvffEqEMocH6RuQEMRX1k2Rzcz5J5ZZQenVIuhCo1KamFalYbnvRsWLGIZs7mpnjBcypK6yNQVVjKmgAbcUaB7fNeMVec82ghjSYkNJscxFRk0qLPnS41adifJxTyXMMGVhCO4eWSfQWGolIzTLdKpbUFPpsVfgYq6jp2a8i8G4nBmVaRhuKjUuS6KSy7AtKjFNijBhoZbJAog6u3YGu+AH5uKmjywMUMYMckRGpFJssFs7+ASRtVDA/PcxwZrOyIsjQnRoy7MPSHFBiVJodj3q7O+DXMvC3HD3kMqI2qtbbdSje5X+dtv2rAjAugA7XX035/T94fjMrk81+fvE/is6QZrWsIEJ3iBB2Fbrpawac6u1bjvdg5NwwN+SzqQdbWxEoiBuxstKCNlCknt2APyucPiE8iQSsJJ5FAYA7wkn0G/pGwsj53Gwwa5fl/JyS5aaSqJeJgzLqIOnYL6lJrbyDth+bSuKkY2u3uDF49TZPiApt/aow8o8UGebM5Z5GQsxIoaXWthsdwSAbB9xjTiWUj4frUFmZ5X0bXuQECEk7ghrOI83wzMjPnN5BFnBDCQdQAhtQIAsiwD+t3eLXF+CZqZGZsqWmLxSWpG1uhcAFqoBAPeh5x2BSFuxR5B5i8zAtVe1RYzuayiQQwme3Q7j6gDtqLgqLHpoX7nDJxhnXhza9TI2XdqDMNwC1HfsADtYvTvscLnB+TYZuoM9HOkrSBrLhTV7lYynYdiSfnDPznWUjyk51iMakaj9KHtqFUTpLb/O+JnUZG24HEpVtAo8nmIvDpycxA0yvGulSirE1MpBJdwWrUxGwG9V7jDlxfilQIsasipNGqyR2KVg1jSSWUWbBrawL3AwEgz5jzcKZiWOeF4w2Xbpkh1b0ksgBJbSK79yThkilj1zLAbIkJ9wKIADBvpoKBQ7ek+cDkA8TQx+ED8/eEhOjUBvcUOceZW/NR5OJnUrYMofwV0tqJqypXfwTZ2xBy+8fDRLDmOo8UqRso0KQ4cEsH9RShQ7WQSDg7wPKrICmZiSSPIlyHYEMttYUkH1ly1aSQNySva6PE+TmOnMoTNl7H8Oy7x2fo0repQdvT6htd1eHL4QbQ5+Eff2iyH06l5P2hDj3EI8pJ+bgQvLLJpBf1aFrUOn4XtsKPyewwrcd41nFhijcGMsH6wJ3bXRAYBRQ0m9yTbnteHTnAJGuWzKBNIy5ijCigHZlUHt7OT+mF/nDi0UhjjRmdpAZWLqCUN6O63dkHxQG5wx3RciN+v04g41ZsbCDeTuFtLINEgVSmpjVnvQoWN+4u9sO2fzAyeXEToHkI0iQJp2DLQEgYsD6gaHm6rCBy7xyPJ5ZunZn6hQrJXoUDUGoKC1m/P7Yp8a5kmzeiKSdmMhDXpFxm9woUjalBo/04ZnOsDKw5FfaLxWpKDt/uNvN/GessCpKQylANqZdZN6u1EhPbuAQd8T5vmr8vJlgyqFljIZTuFNiqAchfSfFH0j9QmV5cgeSKOWdeo0iyLL9IkoD+GxF6T7Xv3rvsV4twqVMwJelHMI30iJSj3FtpZlB1ltWonSLA3OPOHxmtXEusIPl5muYzEeTgObhcv1JNJ6ratSksCVcKG7hbDbAX74NcH4omYCErEs5fQFLbtfcJIACrdwA21nvjnHMck0boZdThxceoErXfRZNWBW3zi/FxVo0QJpj1zRtqsggV6VB7qLvt7/AAMer4a/45ZaJ5P8zziSc1MSB2/iFfyDDiDZc9SOFwQTMAznVuBsO5lAWwT474KwcJCToJ4HaMK8bag7kr6mpBQK+p6v4PzdXnWaWbKpmCSoUiRbUKzEnT6V1FxShWNmgT9sGeUy2akM00krJmEJEbuf4ZBUCipFqQe1fviYYhkw6wKJ+0eXbHk0k7QfleEGsqYQ4vSp1LQQK3qLI49Ngmwe5NUMVuJAR9boRFd5yiAs1DYAsfGrTst/y/OK/PHE1yvFsrHHI/TjTVp1XTsT7gg2PcHATiuYlnuVNEMzSXqT02B31ULr4rf2wQ6o42NjmAOm8Rdj7Qi8JOWhzQiImi6KpKhGlyTustknzW9afaicEc3z+JH6IjXosQH1g6u4Jrf0kEbGj9vGE7lzmGaPUEkrY67BKOCTsVNgg3ttjzicHTlb6QCdQ0kkC99iSTt8nF/T4MZHxb2O/bzkufI4O21R7aHLdPqJKzvI1lgDVg0bShpAN997v2x7w7hywlUd4HhkLCw/bSNRaqpWWuxIO/3wscOzAdyYgyrqB2AoV8EHv3wW5WzqRzzC0bUWcxkkBaBo2B6dttvBx4fUOEyFe1z1sWJjjDdzJOMZZoEXPQBmkZljK/SQN+nIQPUNS9we1fO3ubzMsWVeTL5lxIp1NHpTSNRNmPcuCWPwb3+cV+beKz2kawtGjODbUS2miQPYC9z5+2APGuNCMwrZUPIrvSgGl2vVVjfwP/DFTK+PSycGSqVe1fmM3L3EzmszCrg1FHqVpCS97akDG9QY0xXwAfBIxZzXJWWaRm1SDUxNAqALN0BW2KfNHEkkySSSysZhIoQ2wOnV2DMSDSm7b1WPqI2xDl+XoXRXbNpbAMdz3Is93v8AfDMOZXBYbQcuJkNEzQZI5SWSWfqSGWP1Xp2A2IV3W91/p3vSN8VOVR15TBnCSjRrrDPTakNx017OGPzsWwb51zQmSJdDsywqWQJQq100AdwQW+3vgtw7gRMyTKgqSAnSQCJCE0srLVrqIIJ3vbbc4h6fMtu7Ab7V/qWZsTUqA/WJvH8915pEihSKGEdI6qFnVud/JN7DegSTi8OFJG0cbRPLllPUMiqz6nY9wV3IVaUe++LPHMnDlo51GsOsczI0lXqI+kkDxVA+SPkACuE87pHw45dVLsxFsR2HkVe5AAI+T8b24m/ytWNNlHHr6yTKvgFWYWT9pDzNFD/iIgWMCNZURjpPfYkulnejXbfyLw28+8Rhz3DokyWbiEkc4ZlZ9BAOoFip9RAsHYHa/tjn3V9TzU38YuFGrfYg3e7Hciz5Or3xdilzCRRxlwiM2oRkKXI8n6SVX/aIBPg4pOJmxXkO42HrEa1GQBBzz6Rl4nFDl4FzMiFcwxWJHDqVfSnpkC0SLo/O++F/P5xZ1TN5kyPMj+kJpAYMCwZj39LE73Zv7nDZPyfnszlx0I0A7BnIBC+ekPc9he2OcZzKykrlfUDf0mh29z8UB+2IOkxMdTHjy/aWdS6ggCdQ4Dz5AuVViyRug0mPfxt6BRsEb/v98W4+bmEp16hC0ayRFFvWGA72ffUu3kDHIs5l3jleM7FSR98dV5V5TXKmKRvXIqgsSdt+4UHsATtXzivq8FIfDv8APKT9Pl+L44F5yzsUUySwtT9woktgdr1juBuR7415j56zOdgkEYRI4tMmnRZIUHVZs0Pj5q8M3N2WyzZeefQNUselitM0bodiVq9JqiwO1nbzjnHAiskrwtL0UljdC/tYFWARfqrbzhnR9Oi4DfzecV1WdnyiuIz8t5cTZZZZXi/MinR2kdSg0EqiKPQAK06aqiTd41znFy7xSOXRpLYUNpGalKatPqCUN7vt3xAyy8JZkCJphddM0sfqlWgQl71eujXYb/GCWWaLiBghy4XQ8qyliCPyYBOpFJOks51Kqi9jqNACvIWyzXv2nqMAqqRtwZvz9xpcpkAsSgPJmIZJP9f+Y3vZsgY15n5jaDh2WCOgWWda0LRAUFiSRQN7bn9cQfiLwDLPJKYyesYOoi+3SANkkbkhSNj73W1rE3E5M5lpIjIr/wAMSxxybEMBucu2ihsP9HdE2B2wzJ04Gn2iMeew3vGPmDjy8Ryawu/RKyKxagSxXVuRrBF2D5xS4dlci+ZIkld3ZNAtxaeVKoANQ1bnv3OFLh0GrhjSmEM6ShOtuWWNhsvet29INWBY2vE/CM2kmYjR1BXUCdr33oD23A3GHp0ZyqW115Cph6kYzQS/PedE4TyhkoBrki/N5pgWK2dJC9wkZIuh/UCT3rC1zZwKIyQy5bLLHIpAkjQtTBrC6Y3AN7NYHb5FkMvPXLcqhZg4j0qBK5f6CtD+GNmZmNEVvQ3xp+HHC0e53kEsy+nc2Yx77+W9x4se+IunwZMinIzGh+VHZc2NKAG5+0Fc2SrFldRvWrRtrSgQwIApq222rx84I8MyfXYytl5ZYzFREUoLHcFX9BUrdnYHYg1i1+JXBoRCHsKvUDSJ/UKNsoHkHf2P3wvcn8SXKZaYR6pIyuqVkWrN0LJ30d9q2IPjAY8ZR1J33r9Y7Lk8RDW20J5bjUWbzEn8BXjEqxosxD0AKZgZCVW2J3WgABi5xrlSGYSw5WlmibePqApMtAqH1MaVGavkA/GFDkHIAZjMgnT6BKtkeoBiCCffcb4zmXiMuR427xNWuNWZDuPUBqSvG47+MVomVM5UfnpJXfG2EHv+bx3bJLBAq5oQSlEBLCP+XsVdnNFfq3qjY2FC/eHcTgjEaxHTuVVXNV3pUN+qtgfPb5wo8zcwyZnLmWEOrojdVDYtbjYX/WvpJ/Y4GcwZoSZfLpllNkM1XfTLNqbUdhsKo+QcHgOnJpLbeX8Qcq6kvTv5/wAzOauEo2clMkj9brFV0gbDVtZvuBQqvb5xDwmdC8qux1IfSp/UV2Fn5+cDIc8RMnUB1KyMSfNG7+brvj3n9Dl87mIl2DsHBHemBNX7HV/bFnVY8bJa/rJ+nd0bedD5c4OgWHP5MKI3BjnjJ9IKWGEbHsDQYBtiaFjthU5r/iZliECoK0hdtQ8Egdj8Yh4fxNoeECNWkAla69JUgmje1g2h7ewxVyMzShE8sQo/ev8APFfSpuCx7SbO2xrzjN/hYj4SmYc6WSb0j+tJCKWvJu2A9rxfynBYE40cogc9SAs0hNlSyW2oBa07AjtRNecEecOEK0eXUAsI5o0VB2Jb0KSPgkfucFODyrCmdzlB8x0gjV6mYoaGw+aU1/SLx5GfRkyVXzT0MRdcV3xE/it9Z4pCqtkVMagDeQFgNR3obe1+MBG4QueOksQF1Nf9IAtmuqqhdftucEOP5L/1cmaZQkupQaBFjUQdW/ZwVY3dlSfONvw447B/GSVkjLgUWNWNwVBO23f9fjHqoRjxnEd62E89lL5BlG1ytl+DdbLRwyyAopBDIjKTsa1K9eT3FXtthazPJE+ttItdRo0dxe3ffthl4u7Qs8U0quvT/wBJGCAitYBN1rdiBuLC0fexQyv4iskaqdLFVAJI70Kv9ceQibkk/SejkcEAAfWdS4BwCILMeIaXaQhwHkB0aRpCqQw7LVYn4WXeOF4nbpuhaRmk2BNEKSKANkChuav3xzzjXKryTCZm0ilrWLc6d72/bffHUODRq2Vnq1WYkWRupqroHems+NsRUqqFIsnv3EqLMSWB28u05/xbl18wssmYl6MGvRpjBaR9Jqgh7MW73fYbecLPEOWulnFgRXjik0GMyMrEgiixKkjwTWCnF8xPlYFy0n1iQuWG4I1HSQfOo2ffYA4A57NNPJlkbUdThAF2I3/lqq3N49/Bg8NDkuz+/aeRkzF308D9oc5t4G0UqMFVYKREprbbzXyb7Xv98OPKHK6xZZHKgzSHW1gErZpbvyB/zxSkyDddYZWDLFbaP6G2Wxua2bf5GGeHNAKOwvb9fjDnYlBcQtXBXE+eWyYnyw3bpa0az6WJrx8erv3++OdrIGefMtZbQvuTdkmt/P6485tzXUzGZk39LKo/4lUD9gcDcgzhm9RKsp1ChVDG+EhQrXlCDMCGuF8gv5jPQK43ZkDfI+rf9MdijiJkv+XQwI9zqBH7Uf3xyXlk3xaL4Y/2Q47FlhscIynSVX0jFGq2iLzIypks4SaPVmVf1bYfrdYR+S4Sc5B21GyNXawPTYHfcDDF+IWcUZeWP+aTMsVH2Iv/AM/OBfJUYXOoK7Rtp+4F7foCP1wzHel2MFwAQBHzn7hYOTqVy6AiR2Nnxv2339hXYDHMeS4p1ycs+XZg8Moah7aaYgH4u/8ApjtvE4VkyzpINSlCCP384SPwnyKJlZX7KJXCsxoECu9mhiBgAblQY6YJ5f4nLmeJxvmBv0DXYAqR6aUbAaT2+TeErmLhj5bMzQx6tMMrKrAn6SNWk+dl3x1TIZzLT8SkbLbiOMIzD6Dbf9mKuhR3+TW2EX8QiY+J5p0YC0VWBNXrho1+37nG521MJmIUJZ/DTiwDtlukh62mMrLTRuQSwBVtgbuu+5r2qzylk1k4spSMRokjuEHZAtkL9gSBgNLnkSZpISvqRGQqNgxRDYF7FTZ+CBeHH8Lss8ks8x9TEVZ7sT6m/Xt++KMWIYkbIO4+8DJkLkJ5Ge885Oad5mJLdM3GL2G3q2+RhY/D7iDvnoxEShF6iPYC9J8EH2OGzmiKbMNNFAdNAtITtpAHq82SQKoDzgJ+G2VAzzEdhGzfvQ/zwHS61xPvtv8Aedm0sy2N4u8/fmTnM0zGVoUlCM1nQLFoprYbdvtjThucZMkiiU1IZAyE7ADTW3yf+WHmPnaCLPZ/KzKsiSuBocAo50qCp2sNY2P+dYLce5kQcMmMWWgjZBF0yiqKtiGIXSaAoD/e+2JcRTxFUi5QwcYywPpOa8Imm/MVBG0jlNJAUn09zqrsOxux2xLzdw/NGeNsytOsaqzlgbGr06iCdwGr5274aODfiFk04WsDlkkOrWsUZUE6rU6gv+zvudvsMFoeYoJ4y8ReTSJkeEqNE6tR0b02y1RABvf4wWZycpocnn2nYwBj3PHaKnA+aHTNBcqqyyNAgdZL0Wq6WBqjpKqu3ucFuB8OfVMZlVQWUgR0EIr6dJ8A+/viryzwmKCXNEMApkKoWI1CNe1+xPn/AGcNwyxcKBpKjYhe7fr5xDmpsjaR35lmI6UUse043xriKNn2dACgNURtQFEUPH2xY59kLtBKxLM8QGqq1Adj9/H6DBj8QuW8vDLqiHT1oraASdJMjB9idhVUO2PMzw3h03SRs5MHCBbFOi/GggVZ3oN+mHow0xDq2qqgabPk5DLIqEhOpqetrJOkavgEmvnB7knLas5lx4U6j/ugn/mBixx/jUEWT/IZfSyqQDJVK3Zro3TE2DXn2vFHlXiPRzkT+NWlvs2x/a7x7PTteNq8p5mYHUAfOPn4j8abJ5VJo9OsTR6QwsWpL7jz2xD+FXWZZcw5IEjOIyL3Lbuw+New/XAf8ay5hy4UMUDyFvSfSQFAvbbucL/IfFays0Gsq5ljaNbI1hgVkXuARpo0fbHlnyli3Vw/x/j+o5pUjWRDMSgoMsjalFr77gmxtgBleNqJWKw5U+qjqi3PnUA3j/pYxJzfntE8SQada2BVNQO9ACwDftjzhXIuacdQpOWIoquWeh/vEgf2xSr40y6mPl7cRZ1nHpAhziuY60iFoFUJGtsjBFb+bRIgU3XgNtvsRhDflaUkmgLN1Xb4w1cblzcBYtFLGFiAIcBbpQuqu5G1+cK7pKSToYb/APeA/wB8Tlxe0MXU6zzOf4a/a/7YP8mzl8g+o3RUj4vGYzEub5R7w8ff2g/nDLq2YyKsqkSJIr7D1AEEfbfyN8cizqATRgbVPtjMZj3enN4Pzznm5P8AzfnlG3lT/wBqzQs0BGBZJqzZ/vhulySywFnsmORdHqYAbewNH9Rj3GYh60nQPeVdMPjPtE3iGQQHMEKO0b/GrVV127Mf3vFXnfg8WXaoU0AiQEAkj6T2BJr9MZjMK6R2JNn8qP6lQKoSr+GBvOwE7nS53+xx3BVosB2BxmMxU/zL7RI7zk/OOVVmkci2Sel3O2onVtdG6HfG34eIDm2JG4QV8W1H+2MxmLf/AEvIz86zqYHpH2xxLOwAS5hBYRJyFWzQt6NC67bXjzGYRh7/AEjn4EN/h1GFz2ZUbAbAfAY4UPxTP/raf7Rf/bXGYzEef5zKMfEGav4cZ89N+23sP8hjp3JUhGTUg0Sznb3B2P8AbGYzDGP/AAwAPjl/82zxzysQZDDu1C9wAT27kecL/wCG/wD7VJ/8L/8AJcZjMK6I/wDBl9xKOuFZkrynMuMSk5mVidzK5v8A3jg/G5/wrqWdckxjdiSSyjSwU3/rAH329sZjMLTkTG4gojZftgnAx/w/Mf6s0JX4JUgkfcAftjMZirJzECUOEzsUIJNU22G/lLjs4zMEfUOgsRVDtV1298ZjMRHkyo8Qp+IkYJjJG5Li/jY1+++FXL5RT3H/ADx5jMTY+D7mNz/9faWc3lECGlH0nxgbptR+mMxmPb//ADdw1zyepPEY+NprkUsW9cEJcBiAxKb6lBAP7YO/h7y7l3zXrhjcdNjTrqF7fytYx7jMeXn5aWA7CBOdcqiZk6ERKncDQoUAV2AUAYOcK5kzKxBRM9A0L3rbtZs48xmFdhNkHEOISZhgJmLiq3rse42xyHO+mVwNgGYAe2+MxmGJxOWf/9k="/>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6" descr="data:image/jpeg;base64,/9j/4AAQSkZJRgABAQAAAQABAAD/2wCEAAkGBhQSEBUUEhQVFRQWFxkaFxgWGB0dHRchISAfHx4cFxgdGyYeHSAjHBwbIC8gJCcpLCwsHCAxNTArNSYrLCkBCQoKDgwOGg8PGi8kHyUqMCwsLCwtKiwsKSwqLC8sLCopKiwpLCwvLCwsLCwsLCwsLCwsLCwsKSwsLCwsLCwsLP/AABEIALMBGgMBIgACEQEDEQH/xAAbAAACAgMBAAAAAAAAAAAAAAAFBgMEAAIHAf/EAEYQAAICAAQFAwIEBAIHBAsBAAECAxEABBIhBQYTMUEiUWEycQcUgZEjQlKhFcEzYnKCkrHhQ1PR8CQlNGNzk6KzwtLiFv/EABkBAAMBAQEAAAAAAAAAAAAAAAIDBAEABf/EADIRAAICAQMCBAUEAgIDAQAAAAECABEDEiExBEETUWFxIjKBofCRscHhFNEjQjNDUgX/2gAMAwEAAhEDEQA/AHsDG1Y9GPRj1J488rHtY2rGY6bMAx7jBj3HTJqIxd1uRX/n98bVj0Y2UY6bNQMbVjbRj3TjLnRczPKhbMiZZCBrD+r1aSPCb/SfbsN/BrDEFxsBj0LgmctVzgtTwDHoGAHH+c4cnMkUoY6l1ErvoF0LXub37e3Y4KcN4zDmF1QyK480dx/tA7j9cYVNXU4ES5WN1XGoGN1wuHNlXG641AxvWBMMT0743RcaDGwbAGEJOGxhxopx6cBUZc3VsCOO8QaIqd0jptUn8qHbTrFE0d/V2G3vgspxHI2NXY3MbiVclmxJGrKwYEfUvY/bErNQs7Abk+33xiqAKAofGE38QuGZmYRiHW6MaaNfB7hj7g9vVsK+cORA7VdRTMVFxvD6gCpBBF6huCPj3v3xHnuHxzxmOVFdG7qw2/6H5GA/JnBZstBoncMSQVUbiMe2rz+mwwwDGMArUDOG4swdwbl+HKqVgTTqNkkkk+wLHeh7ffC1xf8AD58xxFcy8y6A6MI9JvSlbXdb+9ecO4GNgnnzjvEIJM3SID5u5WGfgERfRThtVXXcGhY73he4R+EMCqPzLtK9nZSVWvH+sT+ow/4zHDK6jSDtNKKTZkOTyixRrGgpEUKosmgOws74mxmM04XCnmMx7jMdOqAQMbAY2C4ysUySeY9Ax7px7WNnTXHtY2Ax6Fxk6eAYX+fyRkHYFgVZD6WKkjUARY37HDHpxT4xwpczA8LkhXABK1Y3B2vbxjVNEEzZxnlziT/ncuWkcjrJ9Tkiia8n2OO7AYSIvwoy6kESzWCDvp8H204cc7munGz0TpBJA77C9hhmZlcjTOWxzJrF15OJFjwA5P5jOcjdygQh9I03VVtue5wwA4ncFTRhg3vOOc/cEzX5qWeWJumzel19ShRsoJH07V398MP4WcGPTbMPuD/DjFDsDZN+17focdCLY0ihCilAUewFD9hh56glNFQBjAa5lYkQYwLiDP8AEI4E1ysETUq6j2BY0L/U4mjRLQx7eKvEOJRQRmSZ1RB5J/sPJPwMXIQCAQQQRYI8j3GBO28IbzWsehcWNseWMBqh6ZGmMeUDuQB8msYzYXuceWznYkRWVCr6iWBO1EGgPPbBIATuamMSBtGETAiwQQfI7Y0JwE4FJHlxHkmnV5kSwK0krewqzuB4u63wbxpWjB1XMxgxmBHH+aIcmB1CS7C1Re5+SewF+TjgCxoTCQNzDAGNqxU4XxBZ4UlT6XUEfHuD8g2P0xaxh22MITLxteB/BuEjLxlA7vbs5L1dsbIFbAewxbmlVFLOwVRuSxoD7k9scR5TQfOR8SWQwuIWCylToYiwD4sHG3DzJ0Y+tXV0L1K3Gqt6P3xmSz8cy6onWRQSLQ2LHixixjjttO9ZFmoA6MhumUqa+RW2BnLnL/5RHTqvKrMCNfddqob9sGMZjgxqptb3MxlY9Ax70zgbm1AoGMxtpx7pxVcjmunHoGNqx6BjLmylmeKxxzRQteubVoAG3pFkk9h2++LoGB+e4HHNNDK5cPCSU0mu9Xq23BrBiOAnGMQJoBMh049C4tHL1jZY8LLxmiUZ0arUbg3Xv8Yk02Nx98XlTGGHA+JC8OUIYQgCqoVR2CigPsBjesW/y+PDDjtYneGZWC42AxP08Z0/jHap2iQjC3+I/DZJ+HSpGpZrRtIBJIB3oDua3/TDSUwq8k8MzUKzpmb3YGNi+oUQRQ3JFUD474NDtqviYR2lrO8ow5nKQQy6v4SppZdmFKAe9/UNj/0weyOVSGNIkAVFAVBf7AEmycKXHPxB/KypE8LFy9OPOjsrJWzFu4HiiDRw2TRJKmlxqVgDRH6g+4I7g9wcZkDgC+O0JCt7czTjHE0y+XkmfcIt1dWfAF+SdsJWQ/FZGU9WFlcdtBtW/U7j++G7jXBYs1F0pgxXuKYggjsb8n73gFy3+HkOWZzKVntdI1JVC7NiyL2A28X74PEcQQ6+YGTWW+HiH+GcQWeFJU+lxf29x+hsYs4n/LqAAgAA7AbV9hiMrhNg8RukjmJ0v4eq2e/MmVtGrWUPfVdga7+n+/jDdWNguPdODbIWq4AQDiVp84iMiswVnNICd2PegMB+a+VhnolGoI6NasQTse4I2O+x/TArm/kuXMZuGWF2AJCub/0WnfWgJ7fA/mr3w18T4nHlYTJM4VVAFsQNR8D2sn9P0wfyaWQ7/tBrVYYbTTgvBUysKxR3pG5JJNk9z8WfA2xfrAPg3OWXzDdOzFOKuGX0tuL9PhwRuCpNjB3Cmu94wAVtPAMeSwhlKsAVYEEHyDjfGYy4VQPy3yrHkg4jd2DkEhyKFdqAA8bX8DBqhjzGVjmJY2ZwAAoQRzhxX8tkppVbSwACttsSQARYrzjm3BvxXzKzKJ2WSPUAwEY1UfIK1ZHsBvjo3HeZsrl2WPMHd6oFCwomrY/SAPN4pw/h/lVz35oLv3WOgEVvDKAB+g998UYyioQ688GKYMW+ExmSWwCLoi9xR/UHcfbHtnGYzEsfEvN895KNirTgkdwqs36WoIv9cFeE8TTMwrLFehrqxR2JHa/jHFubeXvyWYEWvXaK2qqu7uh7WDjov4U5jVkCv9ErD9wD/mcejkxKqalMhB3qOGnGAY2rHoGJLjKkUkXkA6gNqNX8e3744vxvnjNS5rqa3i6bjRGGNIV9x2Y97JGO3IwxzrmP8O5MxxFnipIXAdnP8rdmAXySRq9t++KOndATrguDW0eOSuYJc3lFlmRVYkgEdnA/mA8b+Pg4O6x7YDcF4UuWhWKPUVFm23JJNk+ws+BtiXIcWjm1dJ1fQxVq8EGiD+364jdASSvEoXIQBcLq+Nw+B+s42EmF6IwZJf14zVimHOJUc4HTUMPcnvGks6qLYhR7kgD27n5x6H98LnOfLkudjWKOVI4+7hgTqIIK9vA/zxqKC1MaE5jQsRjYA+MQmD2xV4NkGgy8cTyGRkUAuf5vt7DwPgYq8FXNiac5l4miLfwQg3A+T9vBve98aBzR/uCTdWJZzGUj1CVlXUgIDsBag96Y9sbo9gEGwdwR5+2B3HTlM6xyLyDq1rAXuhHn2vf6TvV4v8K4GmXhSJL0oNiTZPuT9z4G2GWAu/P8QNJJ24m94zGzLWM04y5kxTjMxnFjRnkNIotj7DHoGI81lFljaNxqRhTD3Htjtr3m79pEvHIDlmzCuDCqsdX27ijvd7VhZh5+GYys7ZaJ/wAxFGW0MNgO2oMBRrvpNE1hoynB4Uh6KxqIt/QRYNmzYN3vjXgvLUGU6n5dNIkYFhd1Q2C3477fODDY1vY+n9zCrtX3nOfw55gzmYzZEkskkdEyWoYA6fTZqkBrx3I7dzhu5+5UbP5MxI2mRTrS+xIBGlvuD38HDDkeGxwroiRY1smlFCz3P3xaAxuXKGbUoqcmOhRM4NyfyhmU4llUzUUi6PVbjYhASAG3FChteO4OD4r9cKfNH4gNlM7Fl+gxjb628sDsOkB3o973NEUNjhz0Y3KzHSSO05VG4BkKKa3742rG+nFbiTusMjRi3CMUAF2wBoAed6wm4dVJicVuJcSjy8RllYIi9yTX7e5+MLHI+c4lJM/59GSMJaao0X1WPKgE7XgxzHypFn6WbWAl6SrVuas0bU0NrI98MKhW0sf03g2SLAk2a4Rls4IpXRJlW2jPdSD/AGI2GxwUCeBgDypy8vDcsYnmDDWzBmOkAHsKJoGh48k42zvO+Vj7MZD/AO7Fj/iND++AJs0NxNFAWdoYzMoRGcgnSpNDuaF0PnCWn4w5EgE9YbdumNv/AKsR5/8AER2BWOFFB/rtz/wihhZOdP8ARB/8iL/9MGgX/uILN/8AM6FxDgGXzF9aJHZl0ksPUBvsD4okmxiryryouRjdEkZw76vUAK2qtu/3xByNxFp4EJm1lRIZtaBGButIA/pIO5okEHHud5uiVXYuyrG2wC07lfSyMj1X8Q0SDW3fCvHoUTCOE8xh048rC3wfnyCVFBkBl6gjYbLZ8yBbP8PY73/zGGCfOBOoTZEaqxIo3q7V7+P3GCLVsYGg1ckAxuBjXJkyLqVWr3I7/bffGs+YCNpbVdXQR227X6VPnHahO0kSnx/hX5nLyQ6ipdTTAkUfF13F9x7XjnH4axzw59oSABpdZVLD06e2wvcMf7nHVsxIIwC+wJAFg7k9gNu+IsrBFvIioDuCwWj7kE0D33N4cmfShQ94s4ySDJ6xsuK/+Jw7XKgsAi2HY9jhTH4hoc5NllAV+mWiJBqwGNv27gBq+awi+8aFj0rDHvUwuz8wPadFBLqW2UGiK7ij273Z8e/m3xXmKHLRu0jajGBqVNzZ2AHYb/JGAX4jQjGBUWYL4rwPMniUWZhkXpDT1EZ2F9wx00VPpO3m/wB8NWvCzPzjEuTlzCujaIyxrbfwCt6r8V5r5wY4bxRZo0kUjS6qRRsixqpq2FdsG73SntBCHkQh1ceasQNmBqVRRJJHcCq77HvvQr5xDnOJLHJEjXcpYA0TuB8Dbv58XgLAhhSdpzzL8gZuLiJlgKrGkoKO7d1O59I3bY6T2v8Avh55ZymbhEgzU4ntvRQ+kb+SAd/beq77494/x+PJRqz2dTUADudiTV+aGw8kgYGcv86nNiUrFp6boBbd1Y/zAdjQ8WL84qyO+RNRGw7xCKqtQO8l5m5bkzWbyzmQdCNwWjI9t786iSANxsMM9YrZjNqlWGNsAAqkmyauvb3PjFPPcYZIo3WMsXlRK/pBNFjXwD/bCGewFPaNC8mExv2xS41xVcrA80n0ILodyfAHyTtjcs35hV1enQTX6+3k/PjAbjHHdcseWGVeeGeNtcnqCL9VAnTtuvckVjE3M5hQm/KHOEefV9AKOhGpTvsb0kGhd1+hwyAHHL8jzOmS4TDJDDoEja3YMdP16d5KNkkaa8D74j45zLnnzcEJtBKGAVVIO4sUQb3A7nb7b47IylvhG05AQN+Z0jP8chh/0sig/wBPdv8AhG+FjiX4kgWsCAmrtz2/3Af+Zwg5eOUmRppYUjiBOoN3JJBDjV9S+21k/OKORgeXNQMI1HXieRC0lIxQ79t6K0aNA3+mMR8Z+aG2PLwI98H4pNmJS8jsSE2o0F1EdtJ27ePbBLO5zpxNIpdgpogSMKo0bN+MJb8dnkVVWERvOHSJ4mox6SpIaxfqZlA3HfFHJLnI8pI1yjW52NNq30vasCTvte26nvjSoKF747ecwA6gvn3jbleeUfLzTI8g6K2QXbe/pFn3NDEvKPNU2cjZ2MiaSBYkJDGrNAixQruT3xzrIvmIQwiVl11qHSUg122ZCNsWf/8ARZ2K1QsBf8sSgX5OyAYxsmOjpHsSYQxNYszpi8yyDMiADMM23qAQqL7Fr9Q8+KwC525pkIaAT6QVp9lB38bAGq8YRZ58zmjqk1ObsEgCvt2r9MTQ8tyH6iq/rZ/t/wCOAc+C/IMJEGRd9pj8U0xhQ7SOP5ms19tW+PG402kUADQuxf3Pf/LF/Lctp/M7H7Cv/HF2ThkEK6nQKKBtwT37Hf3+MY/VtkGmt75E5cGNDcWWzkrmgzH4X/8AnGDhUv8A3b/thxilQoGUqEIsEbD74lCn2xMS3eP1qOJBxfMzRaczky8SjcwLGAJF1AMQGFguCd13NHFTmSMPFK/SlT1yEsXvWG0+oCTei1D0ex7eHPlvlXqRqZpi8kUKxIxG8eqiR2AvYAed+5xBM0ETiI/zs0RKrbNW5AuwO13Vj4744qVAo8QrBJBE5XwThrCaMtAJleTpFH1AdiSxKGwUq6vvjq6ZFljeNA0rSR9IKSQQqit2bwWUA3/VtgfxjN6szJlYYZiYtDAsxKnWUJJq7JUkV7A4hzfMX5PNQ2jyI6iNdVqw3ohgw1WNSmjvQ7YNs+TJktttqmHDjGLmyDcOcH5mzEOULZyIxRg6dSjaNTQAGnfb3AOBXM/O2ZHEMv8AkyJIGjUq3Tbu5o9SyNQ9JPivOKMnMszRTQ6FKglU9LbghhvbAEhh8Uaa/GNRImVy2XeR5DMemhQqpdaBZzr776juu1+aO6vEJuGMdmo/ZbmxmQsY702HKhtIYAEm+1e1+2BXF+dRNAYtOnrxyrqO4ACkMarc7j0/pgBHzTNM+VSOVaMriRAD6VKGuoA9NfqOnxWNc5wBjnJZFGu8r/CGjQIvUCxZKtSavUO4bx4IE1d/aL00eIl8W/EDO5JhlIXEaQOdOhSpazdtvRG+wIr4xnA+LlcwJAgkfNwmN7JsB2Oq68gixtVVti/zDy1JmOnO7KJHIjEbCyCL7Mo7dzuAfG+K/K3AZTmhr/hCFW9RXyLAA8E96x6mB8RxHcHbjvckyI+sbEb89owZzjgizfD9S+iKNotJYgNRO4FeoAabv5wT5r5liXLpD0vzJlZpGB9JFam0psD3+1A2CcLnNOaUDKSIWJiL9SWMG9JAuNQNms7BrFeTRvF88RM65VwURASzCRVNah6VsqdV2p+KI8HHkhz80vKAbTfUeiMl0hp6HUNkaH6lH1FVOysHABo9+9Y0gzsUUwjlQxyGOKNliDEnQqgX9JN1qBHvi9/i8Epm0yxCn0ij6qrYDxQa9NCvjCfCrRZgPqWZGTUGOpn7WVZSVNmiL3Hq2vvipGXJqOS77DzMnKlaC8ftOpjmRQyaUlYB2YsVUWD8g97s9u5xDx7jmWleB5oZNUTs0dnTqIrsVb3AvvvhWi5igkR2C9GQlVVCxKCxqaidmIs732BxczuVMtCHUxNgqxFhrosC17em6GxrxWJC7DaUhV5Mj4xmznFTrSP1g6yiLbSii+2lR3NCi2+4Pis5xnKLmM0sSsJVhVgxPZShVlAsbMpPtTDvjV+BZiOPfamGskM6oL9zVE6itEH4I/m84nwx+q7Kw6RUBFpgABQARdNn1EgnfYj5GKsPxMFY0IrOAoLYxflGDhXOyTRq9apBoLKWFRkVYU9PVvV73eKXCuZSl5bQrGP+IGZmoM7Gt63om6wEj5gykVaQpcltaqh3ejTV7H2G1+KxHy9xBmzDa46BG4ofSKJsUDYuyft7YLNjdbYfLfeKxlTQPNRw4tzESKCMCYypdWo7gglCQdO5+e2BGd55/KcN6IAJjAiLPJZPhxe51bmu9fpiHMcxDRJpy5aUMVVDQZgOzgjsr7BQe9bA4VuNZ7/EMjUEIj1bMH0qHZWsuCGv3HqFjxhOsnvGaQId4PxXLzKUESojO2pt2Wg+pQqMSlAheyg0Rfc4K8y8YeSWKSICMRmkYLuQQV9RokVuARXv8YWeGcVSCAZdlcZhtIBiYEKbB1CxRJ+fjBv/ABJmdkeQs6u6vqogHTuF7eADttZ7+MY65ALIq+PaarJftFV+ERZU5ozmaQzSOAoNbHfUdQNup/m/vizwXi8ehEJsxa1hDqhcKSSF1lT4AF33+KxQ5pn6ziZNDIEClo21Da61HuPTQsgXp89zDwDK/wAVWAEmlWYp8jsp+/fHp4umxN0+tm3r8uR5M7jNpA2/OI75fho6aFlpAQ6WzE2dIJq67qux8qNsWeL5+JItEY1t6o1rf1C5HbvuotjfzhWz/MjywRydKONdMoZCW1NTdzQBPpPx5O1Yucp50CUQyQKGm9RkZmoEjSrFQQoUjb5sfrGMDMpYEV7x+tQaI3lYSZj8ykQKOjxhwwFbatP9bDv5vBM5F01FkRwoNrYJ9iR3F+2B2b4+yFai/wBGZAsgjJCvdgvv67JqvFjviefjHUkBQ6TK5a6Ol+xde3pBvUPa62xKvO0rbD8NkbGDOJ5CcxuOnKnTZQwOkAhidJ1g12onegPbDHDwsQqsLM7SlVa2IIAJ0lR9u+NJuHNOI1hzQOsCw+pFsNup3P17ijY274XpeCPLmNWZewEdTZb67NooUs2sAjS1Vt8YobITjCHz+sn8MByRGDKZRljBcu5JJJ22FhaAsna738YtcwNFGmiWCYxlyGKq7A+oMq2jmjZHtvYrC9y/LJJO7pIxjibQAQNTGiW9wWbZdu9fN4M8xS9GPpQ+h5iyyksf4dR/QrAmqBAciwD6RZOJ6dWGnjz8qhFh3ijmoWmt4YWESgUqh2CKqj1FjsL3Nk++LMHHNKqvXT0gD6r7fIsH7gkYcMxAQnCgsjuFkeM6FBVhp7sCfSDXz7YMcN5Pi6MepEDaF1DSBRoWKvbfxj2/8vUoFVX1nn+DRuCuM8YEUerMwZh4mKSOaGwVhpB8LvQJ8nyO2EFucI/zjSrF1E6hcLMQzLZBtSBSsCNiMMnOUmay8CWxaRhJE6quo6TobVGFJGkgVdftthQ4FwyPNIRFIof+kgg/vhHRYEyLZq/KO6rKcZrt5zpnLPG1XKT8SnZ20FdXTPZQQNJvdioIsE+Nsacz8t5vPqM1E0SK8QZQzMSB6HBHp9LejuD5r5wgZHIywDMQmcRsY5UmhCsbUAgE7aNyRpN3vfa8dggmljy4VSNMUBakWqAjoLubJvex7dsQ9QPCfShuPx26gmcph5jWVF0lG0o4kQMVa7JU3VbkmyLqwMHeLiHLxRZmQqGjI1prL6xpUEKpIAYE3Qq/USLwq/hOynNSRyxLMksRtW0jcEMCC2wPf74Y+b+HrLw3MKqm49EyAC6AfSfHYK5/bE6IEfaVeISJU4h+IEI6bwqKpioCiIDbTpWgbUDfxRY4JcEzbplNbyENJFLV6moGyqyMRdKALax2uvfl3EuCyxNHC1G/UlD+oKdz5Pa13o/fDs/PrQPCBI6KJgDqjOnQuzMtizddgSCDgnW2sd4/CVOIhqBX73OgZuJpMrlZGdCDmYGA0gdNTWoUBuSLvcnfviqvH8pFK+UZX/MBfQoX6dQ1Eqx2WjZFgnbYG8COKfitEZVWFhNlumA9RlWEhJsHWBtpB7e5wuNzbIM/+ZBtiAg7BmUfSrMALZf6v9Ue2LcHTNkBqth3nl5c4Qi7jXmebMs+UliycXTnit5U0qutVUll16WG9eKO3cHCpw/jRf8AKiXpiGQiO9daGHq1A1pUMHYUSd7+2GHgWSn6+uNrXMCRmkiCk0+m3lYbKTfYbnRtiLj3GY/4nDUgMwcW+kBelV6QFA7KWVwRRortviQ0xJlQtQBBMqKs+Z6eXIysbjVKSGiPi2cDTQsHT437Yo8wZwgxPFmEeQsQ0i1qAFFRrHpLb6QSL0gAmsNnEeD5fJ8MEMbkEGPVK1qrEBmYVpBO4uiO9eRiLKclxycMMnW1SMesiafSfT2JrXZQXt8bYcqIU1A73x6ecW+R7AraufWKfEcyPygR406jMpVgz3Y20sqekXVVXlfbDDy3FOmc/hKvf19JiyJSiwJDQ7GtN1ufbYZwh4+uZZ16cLx6g8Zsw/zAq7L6WFFa2NVvvg5xDMx5Cc/lmEqOC5R6BV5NLMCFO4qq+53NHDkZsraUUbivbzMSQMY1M3BuEPzbNkpY2bqNIhDoqk1R3exYBqh3r0/a4uISPHDGyr1CemvUY77ag5FeRpIC/P6YiycEjpJ02EVoUZTqGpWOr0t5NGq/T7JWQ4nmVjJmsoCoCdmQqSioQ2/9R332N98RgUaPYy/KqqqkdxZ/uTjhzRZjSzLrRlJAY2ARqDWQNqHe/GD/APhskweeFupII0rUwWyDTqKJ1Vt57AH7AuNIY+Ixyyx6oZjFqUXfoAWQWQCoBsk123vzhj5UmLTzRxN/AjaVdioWUaiIlDNa6iQLPm9iK3vzZhnxgn5h+lTzsePwXNcQxlsrGoMuZkG6UTGguhqX+m2N0fPYEHtWnE89HBw76SDqpWEIGlgdNPsNQrsezVd+cc95d4zKmYbKBghaSRTNd6dQ09jQPkAk7X3wWz/GHfLiCRSumQ6qJYEJYH81adQJAN1v+s2DDrcJ5/tKMmSlLeUNw56OZ0my7pHI5WMh1IPihrOxYnX2NAMR7YlbjIy2czMcwjeNxEwKqVoqSWDuBsaB2O7UP1RM5k3iIFNpYelq2cHyvvvY/Q4bYOVnnyeYGYmDM8ckgQNZMiio2Y+Tsf0O+Kup6ZMShkPPYyfDnbIxDDie8R5ah3kyocxS6tKopoBgtbnerO1+O4wU4LwIwZaOZ1RXs9RP6m9VFiS39jtgBy9npMxkWjZAAsZCGN3sekCmHYdhe/nxiccelAMcrkDoaliA9KMpI1I5skHcUb3FeRiQj4Ca7/SapAcJYvmu/vN+Kc//AJcECFJN2aw/0sR5B9xe4ryKu8LbcTfN5r0yKuiMAll1KQaPT1VexJC/YbCsVH4QRm/SuqGfdCVOkH+ehIKLqNVE2N9sHOV5EggzGVeRQJiTGatpDsF1E0AUNUNrs9sHjQst9h38oxjTV3/eC8xxNOpGqyUm7EajrB2XTTJ6GJAJYXVHfxi5w+XpLcdSDLLoZiB6lcs3pNWD6tyKO14p82QO2bWVJBMqprl6Q1CIjZ9f3dS9/c4qdWZZD0rEci9SQ0CDewskHTRG17i/F4HHiLGgedvWG+ShuON/SWeIcTVoAI8w8QDgaC5sDYMCwAViCQw37AnuawR4txnpLk20htWosqLXrpVFFdiStdgDudu+AUUMTP64jIzHYozBrPsBsTfxh0SKbh+WLTevNd41YKwyuo/Wx7GVhZUC9IBOKM3SurBbu5NjzqwLVxLpnOTictEq5zd/QF/9HLgelD2MxUklhsinc71ivDl3lagkjIJAxeO6Y0V7d9A3IvcsSx3NBfy2efNSFNDM0thghYsVPqcJvY1MNTm7PbYbHovBuGrGLAcMwtlYk0SbICntv4wrNjOA6TzDRxk+ISbL5fproUtW/wBR3/UgC8SFj74llTtgFNz5k1Yq0hBBIPofuP8AdxHv2jZS5F45mEdYGl1/w1K2tvpG2liF39PySMEc1yBlZpjIkc2VzW5UwN6WbuG0kGr8ihi3y7P01jlcRq0dwPKPFmlJBO5LCjQO5vbfF/liC+rLNNrUSOVfatiQQR323FEDvt4wXi1uPz6wjj2NkfnpOYc3z50O4mXYARmQRtRIAqUEUdWxUg9h47HD3wzMNlYo4pM0sZzMKGNpFZyxZQvqtQFANem+33wZbO9OXUhKlm2J+lkJC7A+SfHfEvM/D8lIEbOsx0NSSEspBJG3pFHsNvjYXh5KMwZ+/NcxAtQQsAcvcnQ5BXiIZpJAUecsyKCLqlG6r2pgcGIpjG5jidJbAR6S4x3BWx2u97vbYfK3x/NyjMnNEO2TCkxgSdtC+pigPrDAXTXW9jEeUykE0JAzI6SSkq7Cup/PIG07HTezD598JDKTtz+fzKCrULr8/qLMvNEkM7rLEE6doIUPoUD6bs2a77UKoVsMQziHORR6hJ+YVnARAzLpYbvpCkhroVddjW2D/OnBMsIBKMyvUZl0ilIax621XYUACmO2oEeRV3kblmNcu7ySFiSrhEar02BVEbtdaTtR84rY4ThpFpvzvFAOMlsbH52i9kOUehJJlWVUuRJQWe26Ya0P00e5BBqhd4rZfh5bOZnKtDG8XUJLNS9OgwGlr7HUCKJqrrDbxzKJmczDnYkZRGAtXqPpBIGhtvcbD284FZThXU4rNOH0iN3bSwoBwg1stG20iyCawggeFqB52M3fxdJHrIeRZXgpHBbpI59BVqtb1Kw9JBXsbrc4McHz8M+qeSSQzCaQlaOga1AKC9ge3aidNXVYp8u8MhjXrZqYh5/9I5f0yagdXxWlhX2wyty1DloJehF/CCxsCDdWRqc6m9gCxo1YrthhyqaJX099poQgEX6/eCl0ZyaSARjpxQhVQAClG5ctsQQxJoV5wP4FnNWTjSMO2mJo9XYNJWwvdqG939vvtxjiT5WfLyJHX82pSRqFBNJoDtsRd3t3w4NMW4ez5eJXZ4tKwva6w21EADcd/Hb5xr4KQZDVH+IAyWxQXYiXy/IsscUcRUMrdRlFjQy6AVAIpgy/8vnEHEOWA2em/MTHS/rTpp9IZQQwAoULC+qhsd8ecOyGbyrmGOAMfS2rQPYWyliG/TsSB+tnNqM3lpZXd2MQ0hkpWWVC60+3Y6ktfKg+2AwsEOoGr22MPMPEY+3HM2gywRDIQ4l/MNavsQhUAksQacn1AjyT82WzKREJGyKEoNGCTe3pDswr1A137be+KmYyU8nDUheUrmVjJ6d25oNpQIo9INlS10NI/RcznCV/w9JevKza13OrdW/q9+y9jVKLG2DxkDJ8o5r9e8zJb46LHb+O0aOP5OJOm7yyiGIlZGYyF2DKFa2ANgsQvethZxBwDlXoQyARyCAsu5q/SQVLVqP3K2CAPcDAzkniSFJopQJXkC6Uleo2KHUgJbyTtRIHwcTZ3iOdjZXZoYAsRYxazuAa0ad9ybYG6PponGvhGLNpv/UEZDkx6qgPMcJEvFJlysBcmRmEa7AGhqN91TVfesW4yRC1RRKZXKhW+kVe2onYC3arvzv2wa4hcGW6nSbqSK6kkusmrcIwYEAVqIrud+wwM4pwbTlMvpWVumhZo19Rc/SaJG5v1lx4NV7aeodtONVqv12nDAgtyef0k/J3CVmG8iExSBxuT7CqPYULsd738jE34m8amgzUcUbL+UniBICrY9Wk29XvpB74tcq5VMqvUywaSRwqsrizEDpDhlIUEht/qFA0fm3zHwPLTTQJIuhgxlRozqDbnUpU/SraRSDs37EcuYM5KzUwkKAeYo5ThkugmN2c9IrGiDzQoj1Vew8b3is65lMvHM0InPVkjYsmqjTKioPClizbbEjzjoXCs9ESCgRETeUv4XbS1AAUfZqOxwKz84hzMQRx+XQO5VXl6mg3rPq9JvUwDGqo7iiMLGRsgpj6fpO8II2oDfz9DEbhfMmYAWGaBlhlZIi2gjSwqimkBS121DvZHbE/EeGyQSfxkYqG9LadifFMN1vbYfscM3BeiqvHGQEOpo5Wc9wDpYo59JvYgbC28HEfKOl0In/iK6MzKx21azqb/aorv7Yt6VSFyJ9InqDRRzKcUxXTJBADG4VZI2LEsCaPTBbcabHc3bHbxHxHleWCWEZMPmcuyrJIGZTp0kkdtwFUDverT+ge+FZmKRelI0SMYdCsK1gG2QqD3oAAADejgdzTlgmUhYksiyaZVU6Q6kWqsRvVgi7FX84gOI433485WMoyLtzKeTyuXTRMpj/NgO0VAmtI+t1VgC29Ab/VZwT5sRZ4ArMeoDqOhTZOiiRQ3Zq770LwG4fxZHgjijRVApGsUUYtSyGQRgOClKWsnbftYJNnSsrDrRyLpZdLUdDgqP4JG4PcMCa7EXZrWdz8YPEEY1+UjmB+AQQwZjUkcpB9BZj9BNjdTGGA7eb8nbDRmuMRBtKuDITsB47G29huN/8ArgNNx8TrNFFGiTgNHbg6pB7q4axINxZ7ggX4xX5fgMkGrd26uksa716iGv1D6RZ3ux4w/LiZ11N83H9xSMqn0jXExKgk36juPP2+Pn4xyziHBHM0hAcgu3j5PzhhdpIOIrA0rx2pK6GYq+5KrQG/le3xtWAuc4zH1H/hSn1N/wBmnv8AK3gEwkVR7Q2YGz6xr5O5giQOsoRxL1WnBC6SLHqYEjufBFjDbxnpyZOVcnBH1NKkBVUElSpC0O+wIA81WFkT5RJJZ2VGMkbEL/MCSVLV2orW5IIs++JuCSLHllikcxuVKSkmtFD07k1e3vvffEqEMocH6RuQEMRX1k2Rzcz5J5ZZQenVIuhCo1KamFalYbnvRsWLGIZs7mpnjBcypK6yNQVVjKmgAbcUaB7fNeMVec82ghjSYkNJscxFRk0qLPnS41adifJxTyXMMGVhCO4eWSfQWGolIzTLdKpbUFPpsVfgYq6jp2a8i8G4nBmVaRhuKjUuS6KSy7AtKjFNijBhoZbJAog6u3YGu+AH5uKmjywMUMYMckRGpFJssFs7+ASRtVDA/PcxwZrOyIsjQnRoy7MPSHFBiVJodj3q7O+DXMvC3HD3kMqI2qtbbdSje5X+dtv2rAjAugA7XX035/T94fjMrk81+fvE/is6QZrWsIEJ3iBB2Fbrpawac6u1bjvdg5NwwN+SzqQdbWxEoiBuxstKCNlCknt2APyucPiE8iQSsJJ5FAYA7wkn0G/pGwsj53Gwwa5fl/JyS5aaSqJeJgzLqIOnYL6lJrbyDth+bSuKkY2u3uDF49TZPiApt/aow8o8UGebM5Z5GQsxIoaXWthsdwSAbB9xjTiWUj4frUFmZ5X0bXuQECEk7ghrOI83wzMjPnN5BFnBDCQdQAhtQIAsiwD+t3eLXF+CZqZGZsqWmLxSWpG1uhcAFqoBAPeh5x2BSFuxR5B5i8zAtVe1RYzuayiQQwme3Q7j6gDtqLgqLHpoX7nDJxhnXhza9TI2XdqDMNwC1HfsADtYvTvscLnB+TYZuoM9HOkrSBrLhTV7lYynYdiSfnDPznWUjyk51iMakaj9KHtqFUTpLb/O+JnUZG24HEpVtAo8nmIvDpycxA0yvGulSirE1MpBJdwWrUxGwG9V7jDlxfilQIsasipNGqyR2KVg1jSSWUWbBrawL3AwEgz5jzcKZiWOeF4w2Xbpkh1b0ksgBJbSK79yThkilj1zLAbIkJ9wKIADBvpoKBQ7ek+cDkA8TQx+ED8/eEhOjUBvcUOceZW/NR5OJnUrYMofwV0tqJqypXfwTZ2xBy+8fDRLDmOo8UqRso0KQ4cEsH9RShQ7WQSDg7wPKrICmZiSSPIlyHYEMttYUkH1ly1aSQNySva6PE+TmOnMoTNl7H8Oy7x2fo0repQdvT6htd1eHL4QbQ5+Eff2iyH06l5P2hDj3EI8pJ+bgQvLLJpBf1aFrUOn4XtsKPyewwrcd41nFhijcGMsH6wJ3bXRAYBRQ0m9yTbnteHTnAJGuWzKBNIy5ijCigHZlUHt7OT+mF/nDi0UhjjRmdpAZWLqCUN6O63dkHxQG5wx3RciN+v04g41ZsbCDeTuFtLINEgVSmpjVnvQoWN+4u9sO2fzAyeXEToHkI0iQJp2DLQEgYsD6gaHm6rCBy7xyPJ5ZunZn6hQrJXoUDUGoKC1m/P7Yp8a5kmzeiKSdmMhDXpFxm9woUjalBo/04ZnOsDKw5FfaLxWpKDt/uNvN/GessCpKQylANqZdZN6u1EhPbuAQd8T5vmr8vJlgyqFljIZTuFNiqAchfSfFH0j9QmV5cgeSKOWdeo0iyLL9IkoD+GxF6T7Xv3rvsV4twqVMwJelHMI30iJSj3FtpZlB1ltWonSLA3OPOHxmtXEusIPl5muYzEeTgObhcv1JNJ6ratSksCVcKG7hbDbAX74NcH4omYCErEs5fQFLbtfcJIACrdwA21nvjnHMck0boZdThxceoErXfRZNWBW3zi/FxVo0QJpj1zRtqsggV6VB7qLvt7/AAMer4a/45ZaJ5P8zziSc1MSB2/iFfyDDiDZc9SOFwQTMAznVuBsO5lAWwT474KwcJCToJ4HaMK8bag7kr6mpBQK+p6v4PzdXnWaWbKpmCSoUiRbUKzEnT6V1FxShWNmgT9sGeUy2akM00krJmEJEbuf4ZBUCipFqQe1fviYYhkw6wKJ+0eXbHk0k7QfleEGsqYQ4vSp1LQQK3qLI49Ngmwe5NUMVuJAR9boRFd5yiAs1DYAsfGrTst/y/OK/PHE1yvFsrHHI/TjTVp1XTsT7gg2PcHATiuYlnuVNEMzSXqT02B31ULr4rf2wQ6o42NjmAOm8Rdj7Qi8JOWhzQiImi6KpKhGlyTustknzW9afaicEc3z+JH6IjXosQH1g6u4Jrf0kEbGj9vGE7lzmGaPUEkrY67BKOCTsVNgg3ttjzicHTlb6QCdQ0kkC99iSTt8nF/T4MZHxb2O/bzkufI4O21R7aHLdPqJKzvI1lgDVg0bShpAN997v2x7w7hywlUd4HhkLCw/bSNRaqpWWuxIO/3wscOzAdyYgyrqB2AoV8EHv3wW5WzqRzzC0bUWcxkkBaBo2B6dttvBx4fUOEyFe1z1sWJjjDdzJOMZZoEXPQBmkZljK/SQN+nIQPUNS9we1fO3ubzMsWVeTL5lxIp1NHpTSNRNmPcuCWPwb3+cV+beKz2kawtGjODbUS2miQPYC9z5+2APGuNCMwrZUPIrvSgGl2vVVjfwP/DFTK+PSycGSqVe1fmM3L3EzmszCrg1FHqVpCS97akDG9QY0xXwAfBIxZzXJWWaRm1SDUxNAqALN0BW2KfNHEkkySSSysZhIoQ2wOnV2DMSDSm7b1WPqI2xDl+XoXRXbNpbAMdz3Is93v8AfDMOZXBYbQcuJkNEzQZI5SWSWfqSGWP1Xp2A2IV3W91/p3vSN8VOVR15TBnCSjRrrDPTakNx017OGPzsWwb51zQmSJdDsywqWQJQq100AdwQW+3vgtw7gRMyTKgqSAnSQCJCE0srLVrqIIJ3vbbc4h6fMtu7Ab7V/qWZsTUqA/WJvH8915pEihSKGEdI6qFnVud/JN7DegSTi8OFJG0cbRPLllPUMiqz6nY9wV3IVaUe++LPHMnDlo51GsOsczI0lXqI+kkDxVA+SPkACuE87pHw45dVLsxFsR2HkVe5AAI+T8b24m/ytWNNlHHr6yTKvgFWYWT9pDzNFD/iIgWMCNZURjpPfYkulnejXbfyLw28+8Rhz3DokyWbiEkc4ZlZ9BAOoFip9RAsHYHa/tjn3V9TzU38YuFGrfYg3e7Hciz5Or3xdilzCRRxlwiM2oRkKXI8n6SVX/aIBPg4pOJmxXkO42HrEa1GQBBzz6Rl4nFDl4FzMiFcwxWJHDqVfSnpkC0SLo/O++F/P5xZ1TN5kyPMj+kJpAYMCwZj39LE73Zv7nDZPyfnszlx0I0A7BnIBC+ekPc9he2OcZzKykrlfUDf0mh29z8UB+2IOkxMdTHjy/aWdS6ggCdQ4Dz5AuVViyRug0mPfxt6BRsEb/v98W4+bmEp16hC0ayRFFvWGA72ffUu3kDHIs5l3jleM7FSR98dV5V5TXKmKRvXIqgsSdt+4UHsATtXzivq8FIfDv8APKT9Pl+L44F5yzsUUySwtT9woktgdr1juBuR7415j56zOdgkEYRI4tMmnRZIUHVZs0Pj5q8M3N2WyzZeefQNUselitM0bodiVq9JqiwO1nbzjnHAiskrwtL0UljdC/tYFWARfqrbzhnR9Oi4DfzecV1WdnyiuIz8t5cTZZZZXi/MinR2kdSg0EqiKPQAK06aqiTd41znFy7xSOXRpLYUNpGalKatPqCUN7vt3xAyy8JZkCJphddM0sfqlWgQl71eujXYb/GCWWaLiBghy4XQ8qyliCPyYBOpFJOks51Kqi9jqNACvIWyzXv2nqMAqqRtwZvz9xpcpkAsSgPJmIZJP9f+Y3vZsgY15n5jaDh2WCOgWWda0LRAUFiSRQN7bn9cQfiLwDLPJKYyesYOoi+3SANkkbkhSNj73W1rE3E5M5lpIjIr/wAMSxxybEMBucu2ihsP9HdE2B2wzJ04Gn2iMeew3vGPmDjy8Ryawu/RKyKxagSxXVuRrBF2D5xS4dlci+ZIkld3ZNAtxaeVKoANQ1bnv3OFLh0GrhjSmEM6ShOtuWWNhsvet29INWBY2vE/CM2kmYjR1BXUCdr33oD23A3GHp0ZyqW115Cph6kYzQS/PedE4TyhkoBrki/N5pgWK2dJC9wkZIuh/UCT3rC1zZwKIyQy5bLLHIpAkjQtTBrC6Y3AN7NYHb5FkMvPXLcqhZg4j0qBK5f6CtD+GNmZmNEVvQ3xp+HHC0e53kEsy+nc2Yx77+W9x4se+IunwZMinIzGh+VHZc2NKAG5+0Fc2SrFldRvWrRtrSgQwIApq222rx84I8MyfXYytl5ZYzFREUoLHcFX9BUrdnYHYg1i1+JXBoRCHsKvUDSJ/UKNsoHkHf2P3wvcn8SXKZaYR6pIyuqVkWrN0LJ30d9q2IPjAY8ZR1J33r9Y7Lk8RDW20J5bjUWbzEn8BXjEqxosxD0AKZgZCVW2J3WgABi5xrlSGYSw5WlmibePqApMtAqH1MaVGavkA/GFDkHIAZjMgnT6BKtkeoBiCCffcb4zmXiMuR427xNWuNWZDuPUBqSvG47+MVomVM5UfnpJXfG2EHv+bx3bJLBAq5oQSlEBLCP+XsVdnNFfq3qjY2FC/eHcTgjEaxHTuVVXNV3pUN+qtgfPb5wo8zcwyZnLmWEOrojdVDYtbjYX/WvpJ/Y4GcwZoSZfLpllNkM1XfTLNqbUdhsKo+QcHgOnJpLbeX8Qcq6kvTv5/wAzOauEo2clMkj9brFV0gbDVtZvuBQqvb5xDwmdC8qux1IfSp/UV2Fn5+cDIc8RMnUB1KyMSfNG7+brvj3n9Dl87mIl2DsHBHemBNX7HV/bFnVY8bJa/rJ+nd0bedD5c4OgWHP5MKI3BjnjJ9IKWGEbHsDQYBtiaFjthU5r/iZliECoK0hdtQ8Egdj8Yh4fxNoeECNWkAla69JUgmje1g2h7ewxVyMzShE8sQo/ev8APFfSpuCx7SbO2xrzjN/hYj4SmYc6WSb0j+tJCKWvJu2A9rxfynBYE40cogc9SAs0hNlSyW2oBa07AjtRNecEecOEK0eXUAsI5o0VB2Jb0KSPgkfucFODyrCmdzlB8x0gjV6mYoaGw+aU1/SLx5GfRkyVXzT0MRdcV3xE/it9Z4pCqtkVMagDeQFgNR3obe1+MBG4QueOksQF1Nf9IAtmuqqhdftucEOP5L/1cmaZQkupQaBFjUQdW/ZwVY3dlSfONvw447B/GSVkjLgUWNWNwVBO23f9fjHqoRjxnEd62E89lL5BlG1ytl+DdbLRwyyAopBDIjKTsa1K9eT3FXtthazPJE+ttItdRo0dxe3ffthl4u7Qs8U0quvT/wBJGCAitYBN1rdiBuLC0fexQyv4iskaqdLFVAJI70Kv9ceQibkk/SejkcEAAfWdS4BwCILMeIaXaQhwHkB0aRpCqQw7LVYn4WXeOF4nbpuhaRmk2BNEKSKANkChuav3xzzjXKryTCZm0ilrWLc6d72/bffHUODRq2Vnq1WYkWRupqroHems+NsRUqqFIsnv3EqLMSWB28u05/xbl18wssmYl6MGvRpjBaR9Jqgh7MW73fYbecLPEOWulnFgRXjik0GMyMrEgiixKkjwTWCnF8xPlYFy0n1iQuWG4I1HSQfOo2ffYA4A57NNPJlkbUdThAF2I3/lqq3N49/Bg8NDkuz+/aeRkzF308D9oc5t4G0UqMFVYKREprbbzXyb7Xv98OPKHK6xZZHKgzSHW1gErZpbvyB/zxSkyDddYZWDLFbaP6G2Wxua2bf5GGeHNAKOwvb9fjDnYlBcQtXBXE+eWyYnyw3bpa0az6WJrx8erv3++OdrIGefMtZbQvuTdkmt/P6485tzXUzGZk39LKo/4lUD9gcDcgzhm9RKsp1ChVDG+EhQrXlCDMCGuF8gv5jPQK43ZkDfI+rf9MdijiJkv+XQwI9zqBH7Uf3xyXlk3xaL4Y/2Q47FlhscIynSVX0jFGq2iLzIypks4SaPVmVf1bYfrdYR+S4Sc5B21GyNXawPTYHfcDDF+IWcUZeWP+aTMsVH2Iv/AM/OBfJUYXOoK7Rtp+4F7foCP1wzHel2MFwAQBHzn7hYOTqVy6AiR2Nnxv2339hXYDHMeS4p1ycs+XZg8Moah7aaYgH4u/8ApjtvE4VkyzpINSlCCP384SPwnyKJlZX7KJXCsxoECu9mhiBgAblQY6YJ5f4nLmeJxvmBv0DXYAqR6aUbAaT2+TeErmLhj5bMzQx6tMMrKrAn6SNWk+dl3x1TIZzLT8SkbLbiOMIzD6Dbf9mKuhR3+TW2EX8QiY+J5p0YC0VWBNXrho1+37nG521MJmIUJZ/DTiwDtlukh62mMrLTRuQSwBVtgbuu+5r2qzylk1k4spSMRokjuEHZAtkL9gSBgNLnkSZpISvqRGQqNgxRDYF7FTZ+CBeHH8Lss8ks8x9TEVZ7sT6m/Xt++KMWIYkbIO4+8DJkLkJ5Ge885Oad5mJLdM3GL2G3q2+RhY/D7iDvnoxEShF6iPYC9J8EH2OGzmiKbMNNFAdNAtITtpAHq82SQKoDzgJ+G2VAzzEdhGzfvQ/zwHS61xPvtv8Aedm0sy2N4u8/fmTnM0zGVoUlCM1nQLFoprYbdvtjThucZMkiiU1IZAyE7ADTW3yf+WHmPnaCLPZ/KzKsiSuBocAo50qCp2sNY2P+dYLce5kQcMmMWWgjZBF0yiqKtiGIXSaAoD/e+2JcRTxFUi5QwcYywPpOa8Imm/MVBG0jlNJAUn09zqrsOxux2xLzdw/NGeNsytOsaqzlgbGr06iCdwGr5274aODfiFk04WsDlkkOrWsUZUE6rU6gv+zvudvsMFoeYoJ4y8ReTSJkeEqNE6tR0b02y1RABvf4wWZycpocnn2nYwBj3PHaKnA+aHTNBcqqyyNAgdZL0Wq6WBqjpKqu3ucFuB8OfVMZlVQWUgR0EIr6dJ8A+/viryzwmKCXNEMApkKoWI1CNe1+xPn/AGcNwyxcKBpKjYhe7fr5xDmpsjaR35lmI6UUse043xriKNn2dACgNURtQFEUPH2xY59kLtBKxLM8QGqq1Adj9/H6DBj8QuW8vDLqiHT1oraASdJMjB9idhVUO2PMzw3h03SRs5MHCBbFOi/GggVZ3oN+mHow0xDq2qqgabPk5DLIqEhOpqetrJOkavgEmvnB7knLas5lx4U6j/ugn/mBixx/jUEWT/IZfSyqQDJVK3Zro3TE2DXn2vFHlXiPRzkT+NWlvs2x/a7x7PTteNq8p5mYHUAfOPn4j8abJ5VJo9OsTR6QwsWpL7jz2xD+FXWZZcw5IEjOIyL3Lbuw+New/XAf8ay5hy4UMUDyFvSfSQFAvbbucL/IfFays0Gsq5ljaNbI1hgVkXuARpo0fbHlnyli3Vw/x/j+o5pUjWRDMSgoMsjalFr77gmxtgBleNqJWKw5U+qjqi3PnUA3j/pYxJzfntE8SQada2BVNQO9ACwDftjzhXIuacdQpOWIoquWeh/vEgf2xSr40y6mPl7cRZ1nHpAhziuY60iFoFUJGtsjBFb+bRIgU3XgNtvsRhDflaUkmgLN1Xb4w1cblzcBYtFLGFiAIcBbpQuqu5G1+cK7pKSToYb/APeA/wB8Tlxe0MXU6zzOf4a/a/7YP8mzl8g+o3RUj4vGYzEub5R7w8ff2g/nDLq2YyKsqkSJIr7D1AEEfbfyN8cizqATRgbVPtjMZj3enN4Pzznm5P8AzfnlG3lT/wBqzQs0BGBZJqzZ/vhulySywFnsmORdHqYAbewNH9Rj3GYh60nQPeVdMPjPtE3iGQQHMEKO0b/GrVV127Mf3vFXnfg8WXaoU0AiQEAkj6T2BJr9MZjMK6R2JNn8qP6lQKoSr+GBvOwE7nS53+xx3BVosB2BxmMxU/zL7RI7zk/OOVVmkci2Sel3O2onVtdG6HfG34eIDm2JG4QV8W1H+2MxmLf/AEvIz86zqYHpH2xxLOwAS5hBYRJyFWzQt6NC67bXjzGYRh7/AEjn4EN/h1GFz2ZUbAbAfAY4UPxTP/raf7Rf/bXGYzEef5zKMfEGav4cZ89N+23sP8hjp3JUhGTUg0Sznb3B2P8AbGYzDGP/AAwAPjl/82zxzysQZDDu1C9wAT27kecL/wCG/wD7VJ/8L/8AJcZjMK6I/wDBl9xKOuFZkrynMuMSk5mVidzK5v8A3jg/G5/wrqWdckxjdiSSyjSwU3/rAH329sZjMLTkTG4gojZftgnAx/w/Mf6s0JX4JUgkfcAftjMZirJzECUOEzsUIJNU22G/lLjs4zMEfUOgsRVDtV1298ZjMRHkyo8Qp+IkYJjJG5Li/jY1+++FXL5RT3H/ADx5jMTY+D7mNz/9faWc3lECGlH0nxgbptR+mMxmPb//ADdw1zyepPEY+NprkUsW9cEJcBiAxKb6lBAP7YO/h7y7l3zXrhjcdNjTrqF7fytYx7jMeXn5aWA7CBOdcqiZk6ERKncDQoUAV2AUAYOcK5kzKxBRM9A0L3rbtZs48xmFdhNkHEOISZhgJmLiq3rse42xyHO+mVwNgGYAe2+MxmGJxOWf/9k="/>
          <p:cNvSpPr>
            <a:spLocks noChangeAspect="1" noChangeArrowheads="1"/>
          </p:cNvSpPr>
          <p:nvPr/>
        </p:nvSpPr>
        <p:spPr bwMode="auto">
          <a:xfrm>
            <a:off x="3683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9" name="AutoShape 8" descr="data:image/jpeg;base64,/9j/4AAQSkZJRgABAQAAAQABAAD/2wCEAAkGBhQSEBUUEhQVFRQWFxkaFxgWGB0dHRchISAfHx4cFxgdGyYeHSAjHBwbIC8gJCcpLCwsHCAxNTArNSYrLCkBCQoKDgwOGg8PGi8kHyUqMCwsLCwtKiwsKSwqLC8sLCopKiwpLCwvLCwsLCwsLCwsLCwsLCwsKSwsLCwsLCwsLP/AABEIALMBGgMBIgACEQEDEQH/xAAbAAACAgMBAAAAAAAAAAAAAAAFBgMEAAIHAf/EAEYQAAICAAQFAwIEBAIHBAsBAAECAxEABBIhBQYTMUEiUWEycQcUgZEjQlKhFcEzYnKCkrHhQ1PR8CQlNGNzk6KzwtLiFv/EABkBAAMBAQEAAAAAAAAAAAAAAAIDBAEABf/EADIRAAICAQMCBAUEAgIDAQAAAAECABEDEiExBEETUWFxIjKBofCRscHhFNEjQjNDUgX/2gAMAwEAAhEDEQA/AHsDG1Y9GPRj1J488rHtY2rGY6bMAx7jBj3HTJqIxd1uRX/n98bVj0Y2UY6bNQMbVjbRj3TjLnRczPKhbMiZZCBrD+r1aSPCb/SfbsN/BrDEFxsBj0LgmctVzgtTwDHoGAHH+c4cnMkUoY6l1ErvoF0LXub37e3Y4KcN4zDmF1QyK480dx/tA7j9cYVNXU4ES5WN1XGoGN1wuHNlXG641AxvWBMMT0743RcaDGwbAGEJOGxhxopx6cBUZc3VsCOO8QaIqd0jptUn8qHbTrFE0d/V2G3vgspxHI2NXY3MbiVclmxJGrKwYEfUvY/bErNQs7Abk+33xiqAKAofGE38QuGZmYRiHW6MaaNfB7hj7g9vVsK+cORA7VdRTMVFxvD6gCpBBF6huCPj3v3xHnuHxzxmOVFdG7qw2/6H5GA/JnBZstBoncMSQVUbiMe2rz+mwwwDGMArUDOG4swdwbl+HKqVgTTqNkkkk+wLHeh7ffC1xf8AD58xxFcy8y6A6MI9JvSlbXdb+9ecO4GNgnnzjvEIJM3SID5u5WGfgERfRThtVXXcGhY73he4R+EMCqPzLtK9nZSVWvH+sT+ow/4zHDK6jSDtNKKTZkOTyixRrGgpEUKosmgOws74mxmM04XCnmMx7jMdOqAQMbAY2C4ysUySeY9Ax7px7WNnTXHtY2Ax6Fxk6eAYX+fyRkHYFgVZD6WKkjUARY37HDHpxT4xwpczA8LkhXABK1Y3B2vbxjVNEEzZxnlziT/ncuWkcjrJ9Tkiia8n2OO7AYSIvwoy6kESzWCDvp8H204cc7munGz0TpBJA77C9hhmZlcjTOWxzJrF15OJFjwA5P5jOcjdygQh9I03VVtue5wwA4ncFTRhg3vOOc/cEzX5qWeWJumzel19ShRsoJH07V398MP4WcGPTbMPuD/DjFDsDZN+17focdCLY0ihCilAUewFD9hh56glNFQBjAa5lYkQYwLiDP8AEI4E1ysETUq6j2BY0L/U4mjRLQx7eKvEOJRQRmSZ1RB5J/sPJPwMXIQCAQQQRYI8j3GBO28IbzWsehcWNseWMBqh6ZGmMeUDuQB8msYzYXuceWznYkRWVCr6iWBO1EGgPPbBIATuamMSBtGETAiwQQfI7Y0JwE4FJHlxHkmnV5kSwK0krewqzuB4u63wbxpWjB1XMxgxmBHH+aIcmB1CS7C1Re5+SewF+TjgCxoTCQNzDAGNqxU4XxBZ4UlT6XUEfHuD8g2P0xaxh22MITLxteB/BuEjLxlA7vbs5L1dsbIFbAewxbmlVFLOwVRuSxoD7k9scR5TQfOR8SWQwuIWCylToYiwD4sHG3DzJ0Y+tXV0L1K3Gqt6P3xmSz8cy6onWRQSLQ2LHixixjjttO9ZFmoA6MhumUqa+RW2BnLnL/5RHTqvKrMCNfddqob9sGMZjgxqptb3MxlY9Ax70zgbm1AoGMxtpx7pxVcjmunHoGNqx6BjLmylmeKxxzRQteubVoAG3pFkk9h2++LoGB+e4HHNNDK5cPCSU0mu9Xq23BrBiOAnGMQJoBMh049C4tHL1jZY8LLxmiUZ0arUbg3Xv8Yk02Nx98XlTGGHA+JC8OUIYQgCqoVR2CigPsBjesW/y+PDDjtYneGZWC42AxP08Z0/jHap2iQjC3+I/DZJ+HSpGpZrRtIBJIB3oDua3/TDSUwq8k8MzUKzpmb3YGNi+oUQRQ3JFUD474NDtqviYR2lrO8ow5nKQQy6v4SppZdmFKAe9/UNj/0weyOVSGNIkAVFAVBf7AEmycKXHPxB/KypE8LFy9OPOjsrJWzFu4HiiDRw2TRJKmlxqVgDRH6g+4I7g9wcZkDgC+O0JCt7czTjHE0y+XkmfcIt1dWfAF+SdsJWQ/FZGU9WFlcdtBtW/U7j++G7jXBYs1F0pgxXuKYggjsb8n73gFy3+HkOWZzKVntdI1JVC7NiyL2A28X74PEcQQ6+YGTWW+HiH+GcQWeFJU+lxf29x+hsYs4n/LqAAgAA7AbV9hiMrhNg8RukjmJ0v4eq2e/MmVtGrWUPfVdga7+n+/jDdWNguPdODbIWq4AQDiVp84iMiswVnNICd2PegMB+a+VhnolGoI6NasQTse4I2O+x/TArm/kuXMZuGWF2AJCub/0WnfWgJ7fA/mr3w18T4nHlYTJM4VVAFsQNR8D2sn9P0wfyaWQ7/tBrVYYbTTgvBUysKxR3pG5JJNk9z8WfA2xfrAPg3OWXzDdOzFOKuGX0tuL9PhwRuCpNjB3Cmu94wAVtPAMeSwhlKsAVYEEHyDjfGYy4VQPy3yrHkg4jd2DkEhyKFdqAA8bX8DBqhjzGVjmJY2ZwAAoQRzhxX8tkppVbSwACttsSQARYrzjm3BvxXzKzKJ2WSPUAwEY1UfIK1ZHsBvjo3HeZsrl2WPMHd6oFCwomrY/SAPN4pw/h/lVz35oLv3WOgEVvDKAB+g998UYyioQ688GKYMW+ExmSWwCLoi9xR/UHcfbHtnGYzEsfEvN895KNirTgkdwqs36WoIv9cFeE8TTMwrLFehrqxR2JHa/jHFubeXvyWYEWvXaK2qqu7uh7WDjov4U5jVkCv9ErD9wD/mcejkxKqalMhB3qOGnGAY2rHoGJLjKkUkXkA6gNqNX8e3744vxvnjNS5rqa3i6bjRGGNIV9x2Y97JGO3IwxzrmP8O5MxxFnipIXAdnP8rdmAXySRq9t++KOndATrguDW0eOSuYJc3lFlmRVYkgEdnA/mA8b+Pg4O6x7YDcF4UuWhWKPUVFm23JJNk+ws+BtiXIcWjm1dJ1fQxVq8EGiD+364jdASSvEoXIQBcLq+Nw+B+s42EmF6IwZJf14zVimHOJUc4HTUMPcnvGks6qLYhR7kgD27n5x6H98LnOfLkudjWKOVI4+7hgTqIIK9vA/zxqKC1MaE5jQsRjYA+MQmD2xV4NkGgy8cTyGRkUAuf5vt7DwPgYq8FXNiac5l4miLfwQg3A+T9vBve98aBzR/uCTdWJZzGUj1CVlXUgIDsBag96Y9sbo9gEGwdwR5+2B3HTlM6xyLyDq1rAXuhHn2vf6TvV4v8K4GmXhSJL0oNiTZPuT9z4G2GWAu/P8QNJJ24m94zGzLWM04y5kxTjMxnFjRnkNIotj7DHoGI81lFljaNxqRhTD3Htjtr3m79pEvHIDlmzCuDCqsdX27ijvd7VhZh5+GYys7ZaJ/wAxFGW0MNgO2oMBRrvpNE1hoynB4Uh6KxqIt/QRYNmzYN3vjXgvLUGU6n5dNIkYFhd1Q2C3477fODDY1vY+n9zCrtX3nOfw55gzmYzZEkskkdEyWoYA6fTZqkBrx3I7dzhu5+5UbP5MxI2mRTrS+xIBGlvuD38HDDkeGxwroiRY1smlFCz3P3xaAxuXKGbUoqcmOhRM4NyfyhmU4llUzUUi6PVbjYhASAG3FChteO4OD4r9cKfNH4gNlM7Fl+gxjb628sDsOkB3o973NEUNjhz0Y3KzHSSO05VG4BkKKa3742rG+nFbiTusMjRi3CMUAF2wBoAed6wm4dVJicVuJcSjy8RllYIi9yTX7e5+MLHI+c4lJM/59GSMJaao0X1WPKgE7XgxzHypFn6WbWAl6SrVuas0bU0NrI98MKhW0sf03g2SLAk2a4Rls4IpXRJlW2jPdSD/AGI2GxwUCeBgDypy8vDcsYnmDDWzBmOkAHsKJoGh48k42zvO+Vj7MZD/AO7Fj/iND++AJs0NxNFAWdoYzMoRGcgnSpNDuaF0PnCWn4w5EgE9YbdumNv/AKsR5/8AER2BWOFFB/rtz/wihhZOdP8ARB/8iL/9MGgX/uILN/8AM6FxDgGXzF9aJHZl0ksPUBvsD4okmxiryryouRjdEkZw76vUAK2qtu/3xByNxFp4EJm1lRIZtaBGButIA/pIO5okEHHud5uiVXYuyrG2wC07lfSyMj1X8Q0SDW3fCvHoUTCOE8xh048rC3wfnyCVFBkBl6gjYbLZ8yBbP8PY73/zGGCfOBOoTZEaqxIo3q7V7+P3GCLVsYGg1ckAxuBjXJkyLqVWr3I7/bffGs+YCNpbVdXQR227X6VPnHahO0kSnx/hX5nLyQ6ipdTTAkUfF13F9x7XjnH4axzw59oSABpdZVLD06e2wvcMf7nHVsxIIwC+wJAFg7k9gNu+IsrBFvIioDuCwWj7kE0D33N4cmfShQ94s4ySDJ6xsuK/+Jw7XKgsAi2HY9jhTH4hoc5NllAV+mWiJBqwGNv27gBq+awi+8aFj0rDHvUwuz8wPadFBLqW2UGiK7ij273Z8e/m3xXmKHLRu0jajGBqVNzZ2AHYb/JGAX4jQjGBUWYL4rwPMniUWZhkXpDT1EZ2F9wx00VPpO3m/wB8NWvCzPzjEuTlzCujaIyxrbfwCt6r8V5r5wY4bxRZo0kUjS6qRRsixqpq2FdsG73SntBCHkQh1ceasQNmBqVRRJJHcCq77HvvQr5xDnOJLHJEjXcpYA0TuB8Dbv58XgLAhhSdpzzL8gZuLiJlgKrGkoKO7d1O59I3bY6T2v8Avh55ZymbhEgzU4ntvRQ+kb+SAd/beq77494/x+PJRqz2dTUADudiTV+aGw8kgYGcv86nNiUrFp6boBbd1Y/zAdjQ8WL84qyO+RNRGw7xCKqtQO8l5m5bkzWbyzmQdCNwWjI9t786iSANxsMM9YrZjNqlWGNsAAqkmyauvb3PjFPPcYZIo3WMsXlRK/pBNFjXwD/bCGewFPaNC8mExv2xS41xVcrA80n0ILodyfAHyTtjcs35hV1enQTX6+3k/PjAbjHHdcseWGVeeGeNtcnqCL9VAnTtuvckVjE3M5hQm/KHOEefV9AKOhGpTvsb0kGhd1+hwyAHHL8jzOmS4TDJDDoEja3YMdP16d5KNkkaa8D74j45zLnnzcEJtBKGAVVIO4sUQb3A7nb7b47IylvhG05AQN+Z0jP8chh/0sig/wBPdv8AhG+FjiX4kgWsCAmrtz2/3Af+Zwg5eOUmRppYUjiBOoN3JJBDjV9S+21k/OKORgeXNQMI1HXieRC0lIxQ79t6K0aNA3+mMR8Z+aG2PLwI98H4pNmJS8jsSE2o0F1EdtJ27ePbBLO5zpxNIpdgpogSMKo0bN+MJb8dnkVVWERvOHSJ4mox6SpIaxfqZlA3HfFHJLnI8pI1yjW52NNq30vasCTvte26nvjSoKF747ecwA6gvn3jbleeUfLzTI8g6K2QXbe/pFn3NDEvKPNU2cjZ2MiaSBYkJDGrNAixQruT3xzrIvmIQwiVl11qHSUg122ZCNsWf/8ARZ2K1QsBf8sSgX5OyAYxsmOjpHsSYQxNYszpi8yyDMiADMM23qAQqL7Fr9Q8+KwC525pkIaAT6QVp9lB38bAGq8YRZ58zmjqk1ObsEgCvt2r9MTQ8tyH6iq/rZ/t/wCOAc+C/IMJEGRd9pj8U0xhQ7SOP5ms19tW+PG402kUADQuxf3Pf/LF/Lctp/M7H7Cv/HF2ThkEK6nQKKBtwT37Hf3+MY/VtkGmt75E5cGNDcWWzkrmgzH4X/8AnGDhUv8A3b/thxilQoGUqEIsEbD74lCn2xMS3eP1qOJBxfMzRaczky8SjcwLGAJF1AMQGFguCd13NHFTmSMPFK/SlT1yEsXvWG0+oCTei1D0ex7eHPlvlXqRqZpi8kUKxIxG8eqiR2AvYAed+5xBM0ETiI/zs0RKrbNW5AuwO13Vj4744qVAo8QrBJBE5XwThrCaMtAJleTpFH1AdiSxKGwUq6vvjq6ZFljeNA0rSR9IKSQQqit2bwWUA3/VtgfxjN6szJlYYZiYtDAsxKnWUJJq7JUkV7A4hzfMX5PNQ2jyI6iNdVqw3ohgw1WNSmjvQ7YNs+TJktttqmHDjGLmyDcOcH5mzEOULZyIxRg6dSjaNTQAGnfb3AOBXM/O2ZHEMv8AkyJIGjUq3Tbu5o9SyNQ9JPivOKMnMszRTQ6FKglU9LbghhvbAEhh8Uaa/GNRImVy2XeR5DMemhQqpdaBZzr776juu1+aO6vEJuGMdmo/ZbmxmQsY702HKhtIYAEm+1e1+2BXF+dRNAYtOnrxyrqO4ACkMarc7j0/pgBHzTNM+VSOVaMriRAD6VKGuoA9NfqOnxWNc5wBjnJZFGu8r/CGjQIvUCxZKtSavUO4bx4IE1d/aL00eIl8W/EDO5JhlIXEaQOdOhSpazdtvRG+wIr4xnA+LlcwJAgkfNwmN7JsB2Oq68gixtVVti/zDy1JmOnO7KJHIjEbCyCL7Mo7dzuAfG+K/K3AZTmhr/hCFW9RXyLAA8E96x6mB8RxHcHbjvckyI+sbEb89owZzjgizfD9S+iKNotJYgNRO4FeoAabv5wT5r5liXLpD0vzJlZpGB9JFam0psD3+1A2CcLnNOaUDKSIWJiL9SWMG9JAuNQNms7BrFeTRvF88RM65VwURASzCRVNah6VsqdV2p+KI8HHkhz80vKAbTfUeiMl0hp6HUNkaH6lH1FVOysHABo9+9Y0gzsUUwjlQxyGOKNliDEnQqgX9JN1qBHvi9/i8Epm0yxCn0ij6qrYDxQa9NCvjCfCrRZgPqWZGTUGOpn7WVZSVNmiL3Hq2vvipGXJqOS77DzMnKlaC8ftOpjmRQyaUlYB2YsVUWD8g97s9u5xDx7jmWleB5oZNUTs0dnTqIrsVb3AvvvhWi5igkR2C9GQlVVCxKCxqaidmIs732BxczuVMtCHUxNgqxFhrosC17em6GxrxWJC7DaUhV5Mj4xmznFTrSP1g6yiLbSii+2lR3NCi2+4Pis5xnKLmM0sSsJVhVgxPZShVlAsbMpPtTDvjV+BZiOPfamGskM6oL9zVE6itEH4I/m84nwx+q7Kw6RUBFpgABQARdNn1EgnfYj5GKsPxMFY0IrOAoLYxflGDhXOyTRq9apBoLKWFRkVYU9PVvV73eKXCuZSl5bQrGP+IGZmoM7Gt63om6wEj5gykVaQpcltaqh3ejTV7H2G1+KxHy9xBmzDa46BG4ofSKJsUDYuyft7YLNjdbYfLfeKxlTQPNRw4tzESKCMCYypdWo7gglCQdO5+e2BGd55/KcN6IAJjAiLPJZPhxe51bmu9fpiHMcxDRJpy5aUMVVDQZgOzgjsr7BQe9bA4VuNZ7/EMjUEIj1bMH0qHZWsuCGv3HqFjxhOsnvGaQId4PxXLzKUESojO2pt2Wg+pQqMSlAheyg0Rfc4K8y8YeSWKSICMRmkYLuQQV9RokVuARXv8YWeGcVSCAZdlcZhtIBiYEKbB1CxRJ+fjBv/ABJmdkeQs6u6vqogHTuF7eADttZ7+MY65ALIq+PaarJftFV+ERZU5ozmaQzSOAoNbHfUdQNup/m/vizwXi8ehEJsxa1hDqhcKSSF1lT4AF33+KxQ5pn6ziZNDIEClo21Da61HuPTQsgXp89zDwDK/wAVWAEmlWYp8jsp+/fHp4umxN0+tm3r8uR5M7jNpA2/OI75fho6aFlpAQ6WzE2dIJq67qux8qNsWeL5+JItEY1t6o1rf1C5HbvuotjfzhWz/MjywRydKONdMoZCW1NTdzQBPpPx5O1Yucp50CUQyQKGm9RkZmoEjSrFQQoUjb5sfrGMDMpYEV7x+tQaI3lYSZj8ykQKOjxhwwFbatP9bDv5vBM5F01FkRwoNrYJ9iR3F+2B2b4+yFai/wBGZAsgjJCvdgvv67JqvFjviefjHUkBQ6TK5a6Ol+xde3pBvUPa62xKvO0rbD8NkbGDOJ5CcxuOnKnTZQwOkAhidJ1g12onegPbDHDwsQqsLM7SlVa2IIAJ0lR9u+NJuHNOI1hzQOsCw+pFsNup3P17ijY274XpeCPLmNWZewEdTZb67NooUs2sAjS1Vt8YobITjCHz+sn8MByRGDKZRljBcu5JJJ22FhaAsna738YtcwNFGmiWCYxlyGKq7A+oMq2jmjZHtvYrC9y/LJJO7pIxjibQAQNTGiW9wWbZdu9fN4M8xS9GPpQ+h5iyyksf4dR/QrAmqBAciwD6RZOJ6dWGnjz8qhFh3ijmoWmt4YWESgUqh2CKqj1FjsL3Nk++LMHHNKqvXT0gD6r7fIsH7gkYcMxAQnCgsjuFkeM6FBVhp7sCfSDXz7YMcN5Pi6MepEDaF1DSBRoWKvbfxj2/8vUoFVX1nn+DRuCuM8YEUerMwZh4mKSOaGwVhpB8LvQJ8nyO2EFucI/zjSrF1E6hcLMQzLZBtSBSsCNiMMnOUmay8CWxaRhJE6quo6TobVGFJGkgVdftthQ4FwyPNIRFIof+kgg/vhHRYEyLZq/KO6rKcZrt5zpnLPG1XKT8SnZ20FdXTPZQQNJvdioIsE+Nsacz8t5vPqM1E0SK8QZQzMSB6HBHp9LejuD5r5wgZHIywDMQmcRsY5UmhCsbUAgE7aNyRpN3vfa8dggmljy4VSNMUBakWqAjoLubJvex7dsQ9QPCfShuPx26gmcph5jWVF0lG0o4kQMVa7JU3VbkmyLqwMHeLiHLxRZmQqGjI1prL6xpUEKpIAYE3Qq/USLwq/hOynNSRyxLMksRtW0jcEMCC2wPf74Y+b+HrLw3MKqm49EyAC6AfSfHYK5/bE6IEfaVeISJU4h+IEI6bwqKpioCiIDbTpWgbUDfxRY4JcEzbplNbyENJFLV6moGyqyMRdKALax2uvfl3EuCyxNHC1G/UlD+oKdz5Pa13o/fDs/PrQPCBI6KJgDqjOnQuzMtizddgSCDgnW2sd4/CVOIhqBX73OgZuJpMrlZGdCDmYGA0gdNTWoUBuSLvcnfviqvH8pFK+UZX/MBfQoX6dQ1Eqx2WjZFgnbYG8COKfitEZVWFhNlumA9RlWEhJsHWBtpB7e5wuNzbIM/+ZBtiAg7BmUfSrMALZf6v9Ue2LcHTNkBqth3nl5c4Qi7jXmebMs+UliycXTnit5U0qutVUll16WG9eKO3cHCpw/jRf8AKiXpiGQiO9daGHq1A1pUMHYUSd7+2GHgWSn6+uNrXMCRmkiCk0+m3lYbKTfYbnRtiLj3GY/4nDUgMwcW+kBelV6QFA7KWVwRRortviQ0xJlQtQBBMqKs+Z6eXIysbjVKSGiPi2cDTQsHT437Yo8wZwgxPFmEeQsQ0i1qAFFRrHpLb6QSL0gAmsNnEeD5fJ8MEMbkEGPVK1qrEBmYVpBO4uiO9eRiLKclxycMMnW1SMesiafSfT2JrXZQXt8bYcqIU1A73x6ecW+R7AraufWKfEcyPygR406jMpVgz3Y20sqekXVVXlfbDDy3FOmc/hKvf19JiyJSiwJDQ7GtN1ufbYZwh4+uZZ16cLx6g8Zsw/zAq7L6WFFa2NVvvg5xDMx5Cc/lmEqOC5R6BV5NLMCFO4qq+53NHDkZsraUUbivbzMSQMY1M3BuEPzbNkpY2bqNIhDoqk1R3exYBqh3r0/a4uISPHDGyr1CemvUY77ag5FeRpIC/P6YiycEjpJ02EVoUZTqGpWOr0t5NGq/T7JWQ4nmVjJmsoCoCdmQqSioQ2/9R332N98RgUaPYy/KqqqkdxZ/uTjhzRZjSzLrRlJAY2ARqDWQNqHe/GD/APhskweeFupII0rUwWyDTqKJ1Vt57AH7AuNIY+Ixyyx6oZjFqUXfoAWQWQCoBsk123vzhj5UmLTzRxN/AjaVdioWUaiIlDNa6iQLPm9iK3vzZhnxgn5h+lTzsePwXNcQxlsrGoMuZkG6UTGguhqX+m2N0fPYEHtWnE89HBw76SDqpWEIGlgdNPsNQrsezVd+cc95d4zKmYbKBghaSRTNd6dQ09jQPkAk7X3wWz/GHfLiCRSumQ6qJYEJYH81adQJAN1v+s2DDrcJ5/tKMmSlLeUNw56OZ0my7pHI5WMh1IPihrOxYnX2NAMR7YlbjIy2czMcwjeNxEwKqVoqSWDuBsaB2O7UP1RM5k3iIFNpYelq2cHyvvvY/Q4bYOVnnyeYGYmDM8ckgQNZMiio2Y+Tsf0O+Kup6ZMShkPPYyfDnbIxDDie8R5ah3kyocxS6tKopoBgtbnerO1+O4wU4LwIwZaOZ1RXs9RP6m9VFiS39jtgBy9npMxkWjZAAsZCGN3sekCmHYdhe/nxiccelAMcrkDoaliA9KMpI1I5skHcUb3FeRiQj4Ca7/SapAcJYvmu/vN+Kc//AJcECFJN2aw/0sR5B9xe4ryKu8LbcTfN5r0yKuiMAll1KQaPT1VexJC/YbCsVH4QRm/SuqGfdCVOkH+ehIKLqNVE2N9sHOV5EggzGVeRQJiTGatpDsF1E0AUNUNrs9sHjQst9h38oxjTV3/eC8xxNOpGqyUm7EajrB2XTTJ6GJAJYXVHfxi5w+XpLcdSDLLoZiB6lcs3pNWD6tyKO14p82QO2bWVJBMqprl6Q1CIjZ9f3dS9/c4qdWZZD0rEci9SQ0CDewskHTRG17i/F4HHiLGgedvWG+ShuON/SWeIcTVoAI8w8QDgaC5sDYMCwAViCQw37AnuawR4txnpLk20htWosqLXrpVFFdiStdgDudu+AUUMTP64jIzHYozBrPsBsTfxh0SKbh+WLTevNd41YKwyuo/Wx7GVhZUC9IBOKM3SurBbu5NjzqwLVxLpnOTictEq5zd/QF/9HLgelD2MxUklhsinc71ivDl3lagkjIJAxeO6Y0V7d9A3IvcsSx3NBfy2efNSFNDM0thghYsVPqcJvY1MNTm7PbYbHovBuGrGLAcMwtlYk0SbICntv4wrNjOA6TzDRxk+ISbL5fproUtW/wBR3/UgC8SFj74llTtgFNz5k1Yq0hBBIPofuP8AdxHv2jZS5F45mEdYGl1/w1K2tvpG2liF39PySMEc1yBlZpjIkc2VzW5UwN6WbuG0kGr8ihi3y7P01jlcRq0dwPKPFmlJBO5LCjQO5vbfF/liC+rLNNrUSOVfatiQQR323FEDvt4wXi1uPz6wjj2NkfnpOYc3z50O4mXYARmQRtRIAqUEUdWxUg9h47HD3wzMNlYo4pM0sZzMKGNpFZyxZQvqtQFANem+33wZbO9OXUhKlm2J+lkJC7A+SfHfEvM/D8lIEbOsx0NSSEspBJG3pFHsNvjYXh5KMwZ+/NcxAtQQsAcvcnQ5BXiIZpJAUecsyKCLqlG6r2pgcGIpjG5jidJbAR6S4x3BWx2u97vbYfK3x/NyjMnNEO2TCkxgSdtC+pigPrDAXTXW9jEeUykE0JAzI6SSkq7Cup/PIG07HTezD598JDKTtz+fzKCrULr8/qLMvNEkM7rLEE6doIUPoUD6bs2a77UKoVsMQziHORR6hJ+YVnARAzLpYbvpCkhroVddjW2D/OnBMsIBKMyvUZl0ilIax621XYUACmO2oEeRV3kblmNcu7ySFiSrhEar02BVEbtdaTtR84rY4ThpFpvzvFAOMlsbH52i9kOUehJJlWVUuRJQWe26Ya0P00e5BBqhd4rZfh5bOZnKtDG8XUJLNS9OgwGlr7HUCKJqrrDbxzKJmczDnYkZRGAtXqPpBIGhtvcbD284FZThXU4rNOH0iN3bSwoBwg1stG20iyCawggeFqB52M3fxdJHrIeRZXgpHBbpI59BVqtb1Kw9JBXsbrc4McHz8M+qeSSQzCaQlaOga1AKC9ge3aidNXVYp8u8MhjXrZqYh5/9I5f0yagdXxWlhX2wyty1DloJehF/CCxsCDdWRqc6m9gCxo1YrthhyqaJX099poQgEX6/eCl0ZyaSARjpxQhVQAClG5ctsQQxJoV5wP4FnNWTjSMO2mJo9XYNJWwvdqG939vvtxjiT5WfLyJHX82pSRqFBNJoDtsRd3t3w4NMW4ez5eJXZ4tKwva6w21EADcd/Hb5xr4KQZDVH+IAyWxQXYiXy/IsscUcRUMrdRlFjQy6AVAIpgy/8vnEHEOWA2em/MTHS/rTpp9IZQQwAoULC+qhsd8ecOyGbyrmGOAMfS2rQPYWyliG/TsSB+tnNqM3lpZXd2MQ0hkpWWVC60+3Y6ktfKg+2AwsEOoGr22MPMPEY+3HM2gywRDIQ4l/MNavsQhUAksQacn1AjyT82WzKREJGyKEoNGCTe3pDswr1A137be+KmYyU8nDUheUrmVjJ6d25oNpQIo9INlS10NI/RcznCV/w9JevKza13OrdW/q9+y9jVKLG2DxkDJ8o5r9e8zJb46LHb+O0aOP5OJOm7yyiGIlZGYyF2DKFa2ANgsQvethZxBwDlXoQyARyCAsu5q/SQVLVqP3K2CAPcDAzkniSFJopQJXkC6Uleo2KHUgJbyTtRIHwcTZ3iOdjZXZoYAsRYxazuAa0ad9ybYG6PponGvhGLNpv/UEZDkx6qgPMcJEvFJlysBcmRmEa7AGhqN91TVfesW4yRC1RRKZXKhW+kVe2onYC3arvzv2wa4hcGW6nSbqSK6kkusmrcIwYEAVqIrud+wwM4pwbTlMvpWVumhZo19Rc/SaJG5v1lx4NV7aeodtONVqv12nDAgtyef0k/J3CVmG8iExSBxuT7CqPYULsd738jE34m8amgzUcUbL+UniBICrY9Wk29XvpB74tcq5VMqvUywaSRwqsrizEDpDhlIUEht/qFA0fm3zHwPLTTQJIuhgxlRozqDbnUpU/SraRSDs37EcuYM5KzUwkKAeYo5ThkugmN2c9IrGiDzQoj1Vew8b3is65lMvHM0InPVkjYsmqjTKioPClizbbEjzjoXCs9ESCgRETeUv4XbS1AAUfZqOxwKz84hzMQRx+XQO5VXl6mg3rPq9JvUwDGqo7iiMLGRsgpj6fpO8II2oDfz9DEbhfMmYAWGaBlhlZIi2gjSwqimkBS121DvZHbE/EeGyQSfxkYqG9LadifFMN1vbYfscM3BeiqvHGQEOpo5Wc9wDpYo59JvYgbC28HEfKOl0In/iK6MzKx21azqb/aorv7Yt6VSFyJ9InqDRRzKcUxXTJBADG4VZI2LEsCaPTBbcabHc3bHbxHxHleWCWEZMPmcuyrJIGZTp0kkdtwFUDverT+ge+FZmKRelI0SMYdCsK1gG2QqD3oAAADejgdzTlgmUhYksiyaZVU6Q6kWqsRvVgi7FX84gOI433485WMoyLtzKeTyuXTRMpj/NgO0VAmtI+t1VgC29Ab/VZwT5sRZ4ArMeoDqOhTZOiiRQ3Zq770LwG4fxZHgjijRVApGsUUYtSyGQRgOClKWsnbftYJNnSsrDrRyLpZdLUdDgqP4JG4PcMCa7EXZrWdz8YPEEY1+UjmB+AQQwZjUkcpB9BZj9BNjdTGGA7eb8nbDRmuMRBtKuDITsB47G29huN/8ArgNNx8TrNFFGiTgNHbg6pB7q4axINxZ7ggX4xX5fgMkGrd26uksa716iGv1D6RZ3ux4w/LiZ11N83H9xSMqn0jXExKgk36juPP2+Pn4xyziHBHM0hAcgu3j5PzhhdpIOIrA0rx2pK6GYq+5KrQG/le3xtWAuc4zH1H/hSn1N/wBmnv8AK3gEwkVR7Q2YGz6xr5O5giQOsoRxL1WnBC6SLHqYEjufBFjDbxnpyZOVcnBH1NKkBVUElSpC0O+wIA81WFkT5RJJZ2VGMkbEL/MCSVLV2orW5IIs++JuCSLHllikcxuVKSkmtFD07k1e3vvffEqEMocH6RuQEMRX1k2Rzcz5J5ZZQenVIuhCo1KamFalYbnvRsWLGIZs7mpnjBcypK6yNQVVjKmgAbcUaB7fNeMVec82ghjSYkNJscxFRk0qLPnS41adifJxTyXMMGVhCO4eWSfQWGolIzTLdKpbUFPpsVfgYq6jp2a8i8G4nBmVaRhuKjUuS6KSy7AtKjFNijBhoZbJAog6u3YGu+AH5uKmjywMUMYMckRGpFJssFs7+ASRtVDA/PcxwZrOyIsjQnRoy7MPSHFBiVJodj3q7O+DXMvC3HD3kMqI2qtbbdSje5X+dtv2rAjAugA7XX035/T94fjMrk81+fvE/is6QZrWsIEJ3iBB2Fbrpawac6u1bjvdg5NwwN+SzqQdbWxEoiBuxstKCNlCknt2APyucPiE8iQSsJJ5FAYA7wkn0G/pGwsj53Gwwa5fl/JyS5aaSqJeJgzLqIOnYL6lJrbyDth+bSuKkY2u3uDF49TZPiApt/aow8o8UGebM5Z5GQsxIoaXWthsdwSAbB9xjTiWUj4frUFmZ5X0bXuQECEk7ghrOI83wzMjPnN5BFnBDCQdQAhtQIAsiwD+t3eLXF+CZqZGZsqWmLxSWpG1uhcAFqoBAPeh5x2BSFuxR5B5i8zAtVe1RYzuayiQQwme3Q7j6gDtqLgqLHpoX7nDJxhnXhza9TI2XdqDMNwC1HfsADtYvTvscLnB+TYZuoM9HOkrSBrLhTV7lYynYdiSfnDPznWUjyk51iMakaj9KHtqFUTpLb/O+JnUZG24HEpVtAo8nmIvDpycxA0yvGulSirE1MpBJdwWrUxGwG9V7jDlxfilQIsasipNGqyR2KVg1jSSWUWbBrawL3AwEgz5jzcKZiWOeF4w2Xbpkh1b0ksgBJbSK79yThkilj1zLAbIkJ9wKIADBvpoKBQ7ek+cDkA8TQx+ED8/eEhOjUBvcUOceZW/NR5OJnUrYMofwV0tqJqypXfwTZ2xBy+8fDRLDmOo8UqRso0KQ4cEsH9RShQ7WQSDg7wPKrICmZiSSPIlyHYEMttYUkH1ly1aSQNySva6PE+TmOnMoTNl7H8Oy7x2fo0repQdvT6htd1eHL4QbQ5+Eff2iyH06l5P2hDj3EI8pJ+bgQvLLJpBf1aFrUOn4XtsKPyewwrcd41nFhijcGMsH6wJ3bXRAYBRQ0m9yTbnteHTnAJGuWzKBNIy5ijCigHZlUHt7OT+mF/nDi0UhjjRmdpAZWLqCUN6O63dkHxQG5wx3RciN+v04g41ZsbCDeTuFtLINEgVSmpjVnvQoWN+4u9sO2fzAyeXEToHkI0iQJp2DLQEgYsD6gaHm6rCBy7xyPJ5ZunZn6hQrJXoUDUGoKC1m/P7Yp8a5kmzeiKSdmMhDXpFxm9woUjalBo/04ZnOsDKw5FfaLxWpKDt/uNvN/GessCpKQylANqZdZN6u1EhPbuAQd8T5vmr8vJlgyqFljIZTuFNiqAchfSfFH0j9QmV5cgeSKOWdeo0iyLL9IkoD+GxF6T7Xv3rvsV4twqVMwJelHMI30iJSj3FtpZlB1ltWonSLA3OPOHxmtXEusIPl5muYzEeTgObhcv1JNJ6ratSksCVcKG7hbDbAX74NcH4omYCErEs5fQFLbtfcJIACrdwA21nvjnHMck0boZdThxceoErXfRZNWBW3zi/FxVo0QJpj1zRtqsggV6VB7qLvt7/AAMer4a/45ZaJ5P8zziSc1MSB2/iFfyDDiDZc9SOFwQTMAznVuBsO5lAWwT474KwcJCToJ4HaMK8bag7kr6mpBQK+p6v4PzdXnWaWbKpmCSoUiRbUKzEnT6V1FxShWNmgT9sGeUy2akM00krJmEJEbuf4ZBUCipFqQe1fviYYhkw6wKJ+0eXbHk0k7QfleEGsqYQ4vSp1LQQK3qLI49Ngmwe5NUMVuJAR9boRFd5yiAs1DYAsfGrTst/y/OK/PHE1yvFsrHHI/TjTVp1XTsT7gg2PcHATiuYlnuVNEMzSXqT02B31ULr4rf2wQ6o42NjmAOm8Rdj7Qi8JOWhzQiImi6KpKhGlyTustknzW9afaicEc3z+JH6IjXosQH1g6u4Jrf0kEbGj9vGE7lzmGaPUEkrY67BKOCTsVNgg3ttjzicHTlb6QCdQ0kkC99iSTt8nF/T4MZHxb2O/bzkufI4O21R7aHLdPqJKzvI1lgDVg0bShpAN997v2x7w7hywlUd4HhkLCw/bSNRaqpWWuxIO/3wscOzAdyYgyrqB2AoV8EHv3wW5WzqRzzC0bUWcxkkBaBo2B6dttvBx4fUOEyFe1z1sWJjjDdzJOMZZoEXPQBmkZljK/SQN+nIQPUNS9we1fO3ubzMsWVeTL5lxIp1NHpTSNRNmPcuCWPwb3+cV+beKz2kawtGjODbUS2miQPYC9z5+2APGuNCMwrZUPIrvSgGl2vVVjfwP/DFTK+PSycGSqVe1fmM3L3EzmszCrg1FHqVpCS97akDG9QY0xXwAfBIxZzXJWWaRm1SDUxNAqALN0BW2KfNHEkkySSSysZhIoQ2wOnV2DMSDSm7b1WPqI2xDl+XoXRXbNpbAMdz3Is93v8AfDMOZXBYbQcuJkNEzQZI5SWSWfqSGWP1Xp2A2IV3W91/p3vSN8VOVR15TBnCSjRrrDPTakNx017OGPzsWwb51zQmSJdDsywqWQJQq100AdwQW+3vgtw7gRMyTKgqSAnSQCJCE0srLVrqIIJ3vbbc4h6fMtu7Ab7V/qWZsTUqA/WJvH8915pEihSKGEdI6qFnVud/JN7DegSTi8OFJG0cbRPLllPUMiqz6nY9wV3IVaUe++LPHMnDlo51GsOsczI0lXqI+kkDxVA+SPkACuE87pHw45dVLsxFsR2HkVe5AAI+T8b24m/ytWNNlHHr6yTKvgFWYWT9pDzNFD/iIgWMCNZURjpPfYkulnejXbfyLw28+8Rhz3DokyWbiEkc4ZlZ9BAOoFip9RAsHYHa/tjn3V9TzU38YuFGrfYg3e7Hciz5Or3xdilzCRRxlwiM2oRkKXI8n6SVX/aIBPg4pOJmxXkO42HrEa1GQBBzz6Rl4nFDl4FzMiFcwxWJHDqVfSnpkC0SLo/O++F/P5xZ1TN5kyPMj+kJpAYMCwZj39LE73Zv7nDZPyfnszlx0I0A7BnIBC+ekPc9he2OcZzKykrlfUDf0mh29z8UB+2IOkxMdTHjy/aWdS6ggCdQ4Dz5AuVViyRug0mPfxt6BRsEb/v98W4+bmEp16hC0ayRFFvWGA72ffUu3kDHIs5l3jleM7FSR98dV5V5TXKmKRvXIqgsSdt+4UHsATtXzivq8FIfDv8APKT9Pl+L44F5yzsUUySwtT9woktgdr1juBuR7415j56zOdgkEYRI4tMmnRZIUHVZs0Pj5q8M3N2WyzZeefQNUselitM0bodiVq9JqiwO1nbzjnHAiskrwtL0UljdC/tYFWARfqrbzhnR9Oi4DfzecV1WdnyiuIz8t5cTZZZZXi/MinR2kdSg0EqiKPQAK06aqiTd41znFy7xSOXRpLYUNpGalKatPqCUN7vt3xAyy8JZkCJphddM0sfqlWgQl71eujXYb/GCWWaLiBghy4XQ8qyliCPyYBOpFJOks51Kqi9jqNACvIWyzXv2nqMAqqRtwZvz9xpcpkAsSgPJmIZJP9f+Y3vZsgY15n5jaDh2WCOgWWda0LRAUFiSRQN7bn9cQfiLwDLPJKYyesYOoi+3SANkkbkhSNj73W1rE3E5M5lpIjIr/wAMSxxybEMBucu2ihsP9HdE2B2wzJ04Gn2iMeew3vGPmDjy8Ryawu/RKyKxagSxXVuRrBF2D5xS4dlci+ZIkld3ZNAtxaeVKoANQ1bnv3OFLh0GrhjSmEM6ShOtuWWNhsvet29INWBY2vE/CM2kmYjR1BXUCdr33oD23A3GHp0ZyqW115Cph6kYzQS/PedE4TyhkoBrki/N5pgWK2dJC9wkZIuh/UCT3rC1zZwKIyQy5bLLHIpAkjQtTBrC6Y3AN7NYHb5FkMvPXLcqhZg4j0qBK5f6CtD+GNmZmNEVvQ3xp+HHC0e53kEsy+nc2Yx77+W9x4se+IunwZMinIzGh+VHZc2NKAG5+0Fc2SrFldRvWrRtrSgQwIApq222rx84I8MyfXYytl5ZYzFREUoLHcFX9BUrdnYHYg1i1+JXBoRCHsKvUDSJ/UKNsoHkHf2P3wvcn8SXKZaYR6pIyuqVkWrN0LJ30d9q2IPjAY8ZR1J33r9Y7Lk8RDW20J5bjUWbzEn8BXjEqxosxD0AKZgZCVW2J3WgABi5xrlSGYSw5WlmibePqApMtAqH1MaVGavkA/GFDkHIAZjMgnT6BKtkeoBiCCffcb4zmXiMuR427xNWuNWZDuPUBqSvG47+MVomVM5UfnpJXfG2EHv+bx3bJLBAq5oQSlEBLCP+XsVdnNFfq3qjY2FC/eHcTgjEaxHTuVVXNV3pUN+qtgfPb5wo8zcwyZnLmWEOrojdVDYtbjYX/WvpJ/Y4GcwZoSZfLpllNkM1XfTLNqbUdhsKo+QcHgOnJpLbeX8Qcq6kvTv5/wAzOauEo2clMkj9brFV0gbDVtZvuBQqvb5xDwmdC8qux1IfSp/UV2Fn5+cDIc8RMnUB1KyMSfNG7+brvj3n9Dl87mIl2DsHBHemBNX7HV/bFnVY8bJa/rJ+nd0bedD5c4OgWHP5MKI3BjnjJ9IKWGEbHsDQYBtiaFjthU5r/iZliECoK0hdtQ8Egdj8Yh4fxNoeECNWkAla69JUgmje1g2h7ewxVyMzShE8sQo/ev8APFfSpuCx7SbO2xrzjN/hYj4SmYc6WSb0j+tJCKWvJu2A9rxfynBYE40cogc9SAs0hNlSyW2oBa07AjtRNecEecOEK0eXUAsI5o0VB2Jb0KSPgkfucFODyrCmdzlB8x0gjV6mYoaGw+aU1/SLx5GfRkyVXzT0MRdcV3xE/it9Z4pCqtkVMagDeQFgNR3obe1+MBG4QueOksQF1Nf9IAtmuqqhdftucEOP5L/1cmaZQkupQaBFjUQdW/ZwVY3dlSfONvw447B/GSVkjLgUWNWNwVBO23f9fjHqoRjxnEd62E89lL5BlG1ytl+DdbLRwyyAopBDIjKTsa1K9eT3FXtthazPJE+ttItdRo0dxe3ffthl4u7Qs8U0quvT/wBJGCAitYBN1rdiBuLC0fexQyv4iskaqdLFVAJI70Kv9ceQibkk/SejkcEAAfWdS4BwCILMeIaXaQhwHkB0aRpCqQw7LVYn4WXeOF4nbpuhaRmk2BNEKSKANkChuav3xzzjXKryTCZm0ilrWLc6d72/bffHUODRq2Vnq1WYkWRupqroHems+NsRUqqFIsnv3EqLMSWB28u05/xbl18wssmYl6MGvRpjBaR9Jqgh7MW73fYbecLPEOWulnFgRXjik0GMyMrEgiixKkjwTWCnF8xPlYFy0n1iQuWG4I1HSQfOo2ffYA4A57NNPJlkbUdThAF2I3/lqq3N49/Bg8NDkuz+/aeRkzF308D9oc5t4G0UqMFVYKREprbbzXyb7Xv98OPKHK6xZZHKgzSHW1gErZpbvyB/zxSkyDddYZWDLFbaP6G2Wxua2bf5GGeHNAKOwvb9fjDnYlBcQtXBXE+eWyYnyw3bpa0az6WJrx8erv3++OdrIGefMtZbQvuTdkmt/P6485tzXUzGZk39LKo/4lUD9gcDcgzhm9RKsp1ChVDG+EhQrXlCDMCGuF8gv5jPQK43ZkDfI+rf9MdijiJkv+XQwI9zqBH7Uf3xyXlk3xaL4Y/2Q47FlhscIynSVX0jFGq2iLzIypks4SaPVmVf1bYfrdYR+S4Sc5B21GyNXawPTYHfcDDF+IWcUZeWP+aTMsVH2Iv/AM/OBfJUYXOoK7Rtp+4F7foCP1wzHel2MFwAQBHzn7hYOTqVy6AiR2Nnxv2339hXYDHMeS4p1ycs+XZg8Moah7aaYgH4u/8ApjtvE4VkyzpINSlCCP384SPwnyKJlZX7KJXCsxoECu9mhiBgAblQY6YJ5f4nLmeJxvmBv0DXYAqR6aUbAaT2+TeErmLhj5bMzQx6tMMrKrAn6SNWk+dl3x1TIZzLT8SkbLbiOMIzD6Dbf9mKuhR3+TW2EX8QiY+J5p0YC0VWBNXrho1+37nG521MJmIUJZ/DTiwDtlukh62mMrLTRuQSwBVtgbuu+5r2qzylk1k4spSMRokjuEHZAtkL9gSBgNLnkSZpISvqRGQqNgxRDYF7FTZ+CBeHH8Lss8ks8x9TEVZ7sT6m/Xt++KMWIYkbIO4+8DJkLkJ5Ge885Oad5mJLdM3GL2G3q2+RhY/D7iDvnoxEShF6iPYC9J8EH2OGzmiKbMNNFAdNAtITtpAHq82SQKoDzgJ+G2VAzzEdhGzfvQ/zwHS61xPvtv8Aedm0sy2N4u8/fmTnM0zGVoUlCM1nQLFoprYbdvtjThucZMkiiU1IZAyE7ADTW3yf+WHmPnaCLPZ/KzKsiSuBocAo50qCp2sNY2P+dYLce5kQcMmMWWgjZBF0yiqKtiGIXSaAoD/e+2JcRTxFUi5QwcYywPpOa8Imm/MVBG0jlNJAUn09zqrsOxux2xLzdw/NGeNsytOsaqzlgbGr06iCdwGr5274aODfiFk04WsDlkkOrWsUZUE6rU6gv+zvudvsMFoeYoJ4y8ReTSJkeEqNE6tR0b02y1RABvf4wWZycpocnn2nYwBj3PHaKnA+aHTNBcqqyyNAgdZL0Wq6WBqjpKqu3ucFuB8OfVMZlVQWUgR0EIr6dJ8A+/viryzwmKCXNEMApkKoWI1CNe1+xPn/AGcNwyxcKBpKjYhe7fr5xDmpsjaR35lmI6UUse043xriKNn2dACgNURtQFEUPH2xY59kLtBKxLM8QGqq1Adj9/H6DBj8QuW8vDLqiHT1oraASdJMjB9idhVUO2PMzw3h03SRs5MHCBbFOi/GggVZ3oN+mHow0xDq2qqgabPk5DLIqEhOpqetrJOkavgEmvnB7knLas5lx4U6j/ugn/mBixx/jUEWT/IZfSyqQDJVK3Zro3TE2DXn2vFHlXiPRzkT+NWlvs2x/a7x7PTteNq8p5mYHUAfOPn4j8abJ5VJo9OsTR6QwsWpL7jz2xD+FXWZZcw5IEjOIyL3Lbuw+New/XAf8ay5hy4UMUDyFvSfSQFAvbbucL/IfFays0Gsq5ljaNbI1hgVkXuARpo0fbHlnyli3Vw/x/j+o5pUjWRDMSgoMsjalFr77gmxtgBleNqJWKw5U+qjqi3PnUA3j/pYxJzfntE8SQada2BVNQO9ACwDftjzhXIuacdQpOWIoquWeh/vEgf2xSr40y6mPl7cRZ1nHpAhziuY60iFoFUJGtsjBFb+bRIgU3XgNtvsRhDflaUkmgLN1Xb4w1cblzcBYtFLGFiAIcBbpQuqu5G1+cK7pKSToYb/APeA/wB8Tlxe0MXU6zzOf4a/a/7YP8mzl8g+o3RUj4vGYzEub5R7w8ff2g/nDLq2YyKsqkSJIr7D1AEEfbfyN8cizqATRgbVPtjMZj3enN4Pzznm5P8AzfnlG3lT/wBqzQs0BGBZJqzZ/vhulySywFnsmORdHqYAbewNH9Rj3GYh60nQPeVdMPjPtE3iGQQHMEKO0b/GrVV127Mf3vFXnfg8WXaoU0AiQEAkj6T2BJr9MZjMK6R2JNn8qP6lQKoSr+GBvOwE7nS53+xx3BVosB2BxmMxU/zL7RI7zk/OOVVmkci2Sel3O2onVtdG6HfG34eIDm2JG4QV8W1H+2MxmLf/AEvIz86zqYHpH2xxLOwAS5hBYRJyFWzQt6NC67bXjzGYRh7/AEjn4EN/h1GFz2ZUbAbAfAY4UPxTP/raf7Rf/bXGYzEef5zKMfEGav4cZ89N+23sP8hjp3JUhGTUg0Sznb3B2P8AbGYzDGP/AAwAPjl/82zxzysQZDDu1C9wAT27kecL/wCG/wD7VJ/8L/8AJcZjMK6I/wDBl9xKOuFZkrynMuMSk5mVidzK5v8A3jg/G5/wrqWdckxjdiSSyjSwU3/rAH329sZjMLTkTG4gojZftgnAx/w/Mf6s0JX4JUgkfcAftjMZirJzECUOEzsUIJNU22G/lLjs4zMEfUOgsRVDtV1298ZjMRHkyo8Qp+IkYJjJG5Li/jY1+++FXL5RT3H/ADx5jMTY+D7mNz/9faWc3lECGlH0nxgbptR+mMxmPb//ADdw1zyepPEY+NprkUsW9cEJcBiAxKb6lBAP7YO/h7y7l3zXrhjcdNjTrqF7fytYx7jMeXn5aWA7CBOdcqiZk6ERKncDQoUAV2AUAYOcK5kzKxBRM9A0L3rbtZs48xmFdhNkHEOISZhgJmLiq3rse42xyHO+mVwNgGYAe2+MxmGJxOWf/9k="/>
          <p:cNvSpPr>
            <a:spLocks noChangeAspect="1" noChangeArrowheads="1"/>
          </p:cNvSpPr>
          <p:nvPr/>
        </p:nvSpPr>
        <p:spPr bwMode="auto">
          <a:xfrm>
            <a:off x="5207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0" name="AutoShape 10" descr="data:image/jpeg;base64,/9j/4AAQSkZJRgABAQAAAQABAAD/2wCEAAkGBhQSEBUUExQWFRQUGCAZGBgYGBwfGxwYIBcgIB0fGhsfHSYfGBkjGh4YHy8gJCcpLSwsGB4xNTAqNSYrLCkBCQoKDgwOGg8PGiwlHyQsLCwtLCwsLCwsLCwsLCwsLCwvLCwsLCwsKSwpLCwsLCwpLCwsLCwsLCwsLCwsLCwsLP/AABEIAL4BCQMBIgACEQEDEQH/xAAcAAACAgMBAQAAAAAAAAAAAAAFBgQHAAEDAgj/xABHEAACAQIEAwYCBgcFBwQDAAABAhEDIQAEEjEFQVEGEyJhcYEykQcUQlKhsSNiksHR4fAVFlNyghckM0NUsvFjc5PSorPT/8QAGQEAAwEBAQAAAAAAAAAAAAAAAQIDAAQF/8QAKREAAgICAgECBgMBAQAAAAAAAAECEQMhEjFBIlETMmFxgfAEkaFSQv/aAAwDAQACEQMRAD8AvHGYzGYxjMZjMZjGObjHmMdTjngonJHkjGiMe8awwh4xmPZGNacGzUeYxojGyMZggPMY1GBvaPtNQyNHvK7QDZVF2duijmfPYcyMdOz/ABunnMulemfC4uOat9pT5qbY1monEYzHvHirUCqWYwAJJ6DBsxp0kR1wpfRwmaWlmVzZYuuZaC0SZVWJEW0nVqAFhJ9MH+H8ZWtXr0lBigVBbkWZdUC24G+/LBEDGsxrG4xuMbAxrNR5Ax0AxoDHoYRsZI2BjcYwDHqMKUo0Bj1jWMwAm8ZOPM43jGszGjjjnswUpO4BYqJAHM4SuN9rGpwH1aj9hRy8yNh5nCuVDKLYU4nx+pcJCidxcx726fjgSAahl/ET1M4HZDOV6ys2kU6Y+00X8gImfXHnNZz9E9zU0tBEgBrbW3vaDO3rjnlMvGHsMXD+OmmFps3ekNDFZYgFrSdhAPPphm7s4qnIcedzTRU0LI1HSxCgGYgCOQHK5xZ/9r0vvj8f4Y6MWS0c+aHF6COMxmMwxjMZjMZjGNHHjHs48EYKFZrGsesajBEozGsbxmMA1jnVMCbW3npzx0xA4/wgZrK1suxgVkKSOUix9jfBBQvcWyGV43lgKVXw0q8d4gkytnCzyZTZttjcbsHBuC08rQSjREIgtJkkkySTzJJJwsfRd2EqcOoP31TVUrEFkX4EiQIO5Yg3O1gOUl3jBsL9jzGBHa3iZy+SrVQYKrYnkSQs+0z7YMPsY3xHyrGogLrDA7dCLSJ+fvjfUAO7HZtq3D8tVeC1SijGNrqI38o95wZjGqdIKIUAAcgIHyGPWAEzG8ZjjXzaJ8TAf10wGZHbHoDA5eOUpjVF4uDvidTqgiQZBwBzpONzjzONY1Bs9TjU4zGRjGMxvGsehjGoHcZzjokIBJFidpwiv3rsCgRp+MnYEbDflcRvfD1x1f0c6dUGfQQb4S85maiuO7TUACNII6jzt/PHPk7OjH0SnyzLSCsRpkWHXz8sRszwxDAZZUbxP8b465nNVWEBYETe5npuBItcnEPJ5V3X9MWBMymsEEf6QI+Z/HEasp0TFzdBUsVRVgAbAdAB+4Ygf2lT+8f2H/hiVSyKIPCuif1rD0E+ePXcf5f2D/HDK0bRYeMxmMx1nKZjMZjMYxmNEY3jhns8lGm1Sq6oiCWZjAA8zjGOsY1GI/DeIJXpLVpmabiVb7w6jyxJOCKeYxrHrGjggNYzGYXh20otnauUTWa1FdTgrCx4dm5/Euw5nGugVYwY3heznHaiiRp3Fo3HO++DmUzIqIrjZhPp1HsbYClZnFo64q/hH0ovT4rmMpnbaqwpUdAsp1Qs/qsrKS3UbXtaGK57U/RIM1xNM6KwRdVNnplT4ihEw4a2pVA25YZALFnAjhXaelmKlVKR1LSYIXGxYgnw9VtE7E7Yk9oCRlMxG/c1Ijee7O3niuvot7E5rL516+YQ01FAKg1DxMxBuoP2QCIOxOCurNRYPGc4UACmJBk/lBwFzayD/nH5YMcWAJJ+6v4n+WAubr/FF/EPyxyzls6YRpEGtRe91PjvyveI8se8hxCpRYRsTLLyN9vzvjzWrQzTyYf1+OOb1AT6E4MWaVDr/atPQjlgFqMFBJ+01gD5k+H1tiYMVtwdFziVclX1d3V2j4lYAOrKSDpbz6jFg5Re7VabOzkCAzbsB94ixaInad8WTtEWqZKAxuMYMbwAmYzGYzGCQ+LU5ov6SfQEE/hhTKt1MfL+hg7xztCKKtFM1IBm4A/In8MK9LPq2Z7gK/ed33pBkgLq0jcxdpAHkcSnsrHSJBSW2B/E43UogaiSfALgWm+2378T+7AVbWJg44d3BMxeJH4fnfCUg8iK5XwiAA4sYn2k48d4PvN8v5Y91WHdi4JRvP09sZqXyw3FA5ND5jMJ3Cu2pECuJH31Fx6rz9r+Rw15TOJVXUjBl6jr08j5YsSO2MxmMxjGYB9q+ztPPUVy9W6F1dgCR4VaeW82HvO4GDmOKZcB2eTLQPQDp8zggPdKkFUKoAAEACwAGwA5CMejjeMwAnjGox7jHHN0SyMBYkWwbBRFzHFUXnqP6v8AHCTxCgrZ9ny9NKeZqgd5VMk92AAd7AjSlgLmPPBilSYrMMhkjSwgwDG3nuPLEPLcYyxzVSihX6yohlIOqNINid1gjbEZSbRWMUmeeN0YRQCSZsSZMgdetz+PLBXhPaWitJEaVYWIjz+KdoJk4DdqGIVfczy5csKvBeIGpWqhrAU1M9LGcGLpAkrLUzXaOggH6RWJnSqkS0CTpvBwjdp/pkp0KLhEBryuhSZGknxFxAKMoBEHclTcTgVxXhr6XqtULqF1BTewXYHcA7iNjtGELj9BVqHNGKwaxDzDeBRMrHwqyyLXAPOA0ZW9iuGh94V2oz/FM/k69BK1PJoypXCt4NQbU+oiNaldAuLSdpOLgwj/AEM5tKnDFCIqKjssLM6rM2qdzLb9I2w71aoEA/aMD1jFHsmV99I3aOll6NWlUqFKtWjUKBZnUo8JkfD4tiY2PTEbsxWapkKTVtfeGNWoENqDG5B6iD7jAD6Qfo2zGaznfUa+rUQjqxju1FpWPiUDxad5J3nDb9Wo5TLlJ00qAW7HkAJJPU3Pv7Yho6Ni1x6vmBxOmqKxy8DXHwmQbk9V8NsGHS8/rfuxC4Lx/wCtvmtIUJTqAK41EOvVSQLggf0ZxOegfET97B+gGSuAaRnkcsQFDLHK4ME+h1D/AFYsJSCJGKiy3GKa5ypTaoAWKhRO5KgR5ksMWL2Zq+B1JnS1vQgfvnDL2FfuGsZjMZhhTMcszV0oT0H4464icVB7l43An5HGMKPEMyqg6zcg/Lnjlw9aS5irVRBL6Ud7lmCjw26QSPlhX7YcQq06lMpTasrEqVT4geZ2iDI32074L0gQqnSyEIpKsIaVgfkD+OISTirLJpug6K5ZA2yxIHPlv/DHiq4BBA3k+cn+eEXgfFMynGamXrMWo1A7IItp1Fl0nlGog78h0w6V8yNMj7NvacZqnRiNUbxOv3hIk/ztecDPrtT7n4jE5qksswJEH+uePPc+nywydAFnhnEqgpqWpuyCxIuwIFxBuwnzJwVyPHGQsUd6ewMgqfKQeV9zbfCVw3i7JNXdGKl9PK8bQIk6sMfDc59YksHFgwBMeEkwV57WPI2xZokP/Be2hJCVoMkDvBA3+8No8x8sN4OKYou2pkCmASNRHkJNuVx/PFs8GrIaKBH1hVCztcCLjkfLAMTsZjMZjGMxmMxmMYzECrxVRsCce81xFVlbzH7uuBPfAAzYATOElKuh4xvs58R4l4tRS0b+gkn5YWOK8GStnsrm6DqtWnqDGQA9MgiCNzuYPQ+mPH0hdqXyeXWrTVWYHZvhIO4iQTYctpxT3aEVMrmjoYroIamQT8DAOkHmukrjKN7NdMuri9dtbayCgEbWH+aZsbydsJZ4j9UXN11XVoZQATYbm/Mja3pid2a7XLmsuut1FYghhMSwtI9d/fHngeaok5mjKMQ/ipkGIsDIIiAQffAVIz2GOAZ05pcuaqkd6VV1a0gtB8wGFx5EYXfpB7HLl9dJan6I6ag1QCCzhYJiYgb2G3PDlw5R9YonkHBnlAv+7Cxxj6WMnm3anVolArxTrETKCbPF1Gq/Mc7HBrVoF7oK/RRn6VBloqyhXBHgkS821g3JiwbmTFuZ7tf20q5PiOUR6YXKVCVaqSDqYgAf5NBIN9xPIYGdjMlSq5lLAhf0qMpsSIi43F/ww+8W4FRzPd98msUagqoDtrUGJ6i+3phoPWxZd6Evs/2sfOVcytSiaLUnIAiCBMQx2LiL8rjpOB/0i8Br5qiy0CBDhnU7vAsAeUGTHMxtGHepThngC5J9+eIPEH/4lwLr+6388RcvVaLJaop7sTlPq2YYZhXpVGRQiE7lnIBKi+6mJtz6YsbNJ4WB6/uxnFuGUqlTvqiK9SiC6GLg6DYHp5HyPLA6lxsVKSvohmjwdCyHe1+vmCMUbv1CV4FbifCwOJZaqg8NEvUrncgK+qYFyYIAHliwOwva1XTvai92uYM0wSJ0gkCepIkwJ2wscPOjMZlyDspJv/h7DzlQPU4j5PJoK+QCuGZMuRp3KqwYh1bYXlb7xhm72BRovDGYF1e0uXVtPeAneFBb8QCMCq30i5UVTSUk1AJ0nw+tzaRa24nBFGnHPMJKsOoI/DCFxT6TzTdFFM6ahAFRRrEkgKLEG5IAgHfE6jUzNc+M1EW8k+EWJGw9OfUdcbsLTQr8e4DUqU6yaSFci+1pvYX0xMmNsdeEZBMuppoHq6Y+EEKnqz3M2tHTriN2n41XyecpCnVX6q8KSFVv0kyVqEgkBgGgjz6HAz+265ruhqErp7ywWBLsjajBCqAyXIEQCeZKuMenv6FEpNXpBXP51RWpVFBBpalZXWG8QAO5J0mF6GQJiRJ6llC+ofZbxfO49OWEzj/ayjQdGZkqEU1TULswXdpAJUEnnv7Thr7G8aSughgx02802B9vh9hhZQ1yQeW1FnZMnIF7CSbc8EO5XqflgTxLi60NwxXUQxUSQP8ALMkdY6Y4f30yX/V0f28K1RlsrehxXLMKi92V1WsbQDaJAKzJN53w65VVYShkaQovsAJ5bG/XphC4NwoV8xoYBAZMAaRYfheP6vgrWzNTJZynl1f9DV0mSL3Okwetvyx01Zzh7iHE6mWpofjFw0g3JuPFy58sB1+kapk8x9YoIz0CQK1NzEEzBUgmNQE7ESPPE3tRnioFMIKiuJJ5rB36RthZ7P5Va9SoWVWVpGg3sY2G9h+71wqCXXwH6SKOcyq16alSWKMjG6sACbj4hBUgiN+RtjyvbKp3hspTkDY/Pz98V1QyT0qbZegpKASuoEKJsQZEE73gyTJxJ4/U7jLA3RiVFieUmOn5b+2Fad34GTXRa/Cu1VCudIYLU5o1jYwY6ieeCWYzSoPEd9sfP2Q7SqWBqG8CCBFx5C0SZPvh24Fx6qyKGfvAG0qzclt5CY64zANPEM5DTbxsYneIJxDqZgnc+2IGW41lszXNOnVWo9ES2kyFm24tPKxtiVmCoqUwQNQkiepED1Jkge+JNUUuyFx7gNLOU+7rIWUHVuReCOX9WwJ7Rdn6eadCaUdzpCRsVU2U9Vge2OnGM7m/7RpIkDLCizuQOd1ufvatGkebecSOHZtaisRr8LQQwIuOV7H2xn4CR6PAqK1FcItMqTBEASZFxttN8cslwtBQqlLPWqsxY3ZocwTz0/xPXHrMcZR6gAcidtQIn0mze2PLt+jVEYBgDJgGJ68wZv8Axxr1o1O9gbiqZurSFHLwlWodOljpJBBBCsbXBj3xVud4fXGY7h6TJW1R3ZENqP7jvO0XxdFDNgKhbwOkETEggwCOV4/LBzjVahUp5d6ao9aiugc2UkLILbqIk/8AnDqXGIvG2Rfoq4D9UZaW7CmzOeRclZjoOXtizsV/2Z4iKeZUEEmpNNQI3kEkyRYAXiTcQL4eMzmwkSCZ6YMXasVqmLOV4l3yGpGn4gfIhiCPwnGZx9wH0QNbsI1adQUATsJm52Awi5ftU+WGcWqt1rMKbAWdGIKMR/ldBPp0OCnC+1bVi7Ord2qzScRTJMmVWf8AiIVg7GLyYOAqjL6DtNxJp4xUTvlZqhCozUyWEmFm5AuDb5jrgJx3tf8AVaWWzKB21Kq1UEjTTDAQSDYjxBQeonHPtTxvRTNdaYJ0lXWpUDagQDdiIsdJiLFRgXm+GrmeFowZQrsAWUAMFCwQ6CxYFY5E2bmSWhb2jTUVpqmdOLdr0zWQerSZhTo1EFSmSwqKJlTAJUpII33XyxCXJ1MxlcvmsnmEHdMFqqUANMeI+M/aPKLagQQYBgRkeFr9eFJ2KrUohXan8LaFUExFw2gSD9piemCnYfg4y65vvZJimkqhcaSHMwAZ26W98XTUklaVknFx203QbyKrVzFJqtVlVTAkw7Oq6iARPgCkExO0eeIHH+JKmaHc09KkNpcnWNQmWam6gEeU2iREWV+P9o1UVcvl1UKTpWqJBNOJa0WLWBPQRhs4LnaFIU6z1mPe00YEhYJMd4mmIkOGBkTYHE546aSf3ZSOW03X2Rw4aa5yxzVamtTT4qLAae8A1FCqLAUEhbhVJB63wb7OdqqeZyS1s09R3UlXAmLRcKIBnwnSJ8hivc59IFfvKi09Boms9RUdbQWsN7KF0+Hlgp2Gy1Zcu7pQZgXsZAWCsG5tZgNue/PDThUXxBjk+S5Ohx7RcQ4fWydVaWioiAPKRIZYZRpI1A206TG5GEntJxunQrO1FI78aACJULIJBE73/DAelmDRzlZaiEiuChBYfEWnUFi4D2j1viG/HBVzOX1DwK6MwaInUJ9Vi2DD0rfYuS26u0b7X5aslcmraQAsElQAB4QTtHTztiP2b7QVcpXSpTfa2k3DLM6SDsCfkbi+G7t5kUoUKWoBu9Y6mH6umWE3m8gT1k9YnDOE0qWXdHIZmux02BvHiPQDl1OJZHKKuSK44xyOoMdMplRn6K1wJ74eJC5IQwVdVgAi9/fHL/Zjlf8ADP7bfxxG7F8Yp5alUJOmlrDUxq5kBSBPnedvF5Yaf76UP1v2qX/9MdmNRlFOjgy81JxvoX8oiiqx0lSqhRJtG5jkOU+mM4pkqVRkarHgNvXzPKPbA2vxqlUU92/m02I6b2IsdidsBuP58x3itNMyi6TcKF+3F95aNrnHI2dKDXaLVpd/CaagQfvE+YtYspt0xvs7wNkoBgQrN4wfLl+EW6E4R6PFSmwVlnxKdmGn7QBjeY5zGG/g3bUQqugmCLGI6CDZrRscBhG2g0qSJkjrP9DCp2rzDCjRBN2JZuhMRt0nlhpynEqbwFdT4dZANwD1HLAzjnDqdZk1wQoN5g9bHn154FsNeRa4Rwai1RdVZSxGru0vF7BmNpnkAfXDtl+CB6D0WcXQrHNSdifwxUNWrUy2YcUSdTGFeAWg/dMeFuUjHrs32rrZStrBLKx/SKSfF1M/e8/nikkmtCRTT2WRwnsrS4VSq1FqO9U0ipJsu02UctWncn8cdexdADMVChdoQBi0Ekk725EAGDMTBNsQ+J9rFzXDmYIUdqopsp3BHi3gWIC/PGdlOIfVqFSqVlSyCZgCSwJJOygCTjklbyUe5ij8P+DOf/Tr+v1jR2nZ1pIyfGHU6dyyzDD9kk+ox7pZd6dL4DMknSQZuTyO5thZ7T8TLVaZ1smmijqCfCzsysCVA1GFBFzedrX65btg6ZnM06x8FNaZUE+IlgTJnYFYsIAjzJxaWOkm0ePGXLSZ0+spWUCohQyPBq1WjxEMVAF5EXjHjNZukkpT8LMfCiaVJBBliSZKje7AcrDFe0a1Wvn3qU2qVFV2cSxB7nWYBJ+EXFvXDHxjKmkaWYqTNJ5qRuFI0sANp26e2NNJS60ysKlDb9SCec7QLSy4bStXulHeUy0SJE6WBMCIPOyn1xHbjj5p6eYyfc0zUYiorXqKV3DKI1q2pYYETJ2vC/W7qoKhLljUCqtWIVaZLapQTB8JEaibm1vEbpZI5DJ1Eohw9Qai50hxCiSFg+FTYCZ8Rk9L40q4X2QyJ3zrSD3ajjCGgtRppqjmloVxJbqulvCAwm41bm1pJUO2zPSJzBZW3B2DAiSVUnaLWncYpenla1ZmalJRm1E/YDEfaY2UwTJbYb4uulwRK9MLW8TIq673JKgsdW/xFoIPmMFYviddoSWVY9Na/wBAFHiGtWrmnrWYpGx+AFrzYLOg3MSWwsVM1VrIrAaVyjvK6yHYSF8BE6DTpqOWm3O4Lnn8o6KMrd1TVoj4u5gRqtupJWeiJznCRQ4g2Xy9QZjvFUl0oFwS1mBF42FRZny5ziajJTaXX+FnOLxxb7/0aOFdtKAyYqZlToqGDCapZSZEbKG0je14wPy2Yp1RUqOyN3rd4iUtULqpqNDeER4VTwx4SJBvjXB+D0hk0ov+kUtqb3IPhPK/Pf5xiNkeA1XpZmrWqU8pli+t+7BCxMAU2uxFhYG888UeKahxX6iSzQc+T/WBeB8Ub62UIVnYinrS/h7xWOw8VlKzaNRw38Qz+jL1HQhaiGWWVIJWwDiD4iJ5gi0eYjsJVytTiZ7qmyEUm0FnENCAXWJDMJNmO5mZwa7b5RDSgA6ywWmFFmcmPHsButzeTiM8DatPovD+Qk6a7E7inADVy7Z0VFUFwi0yIJOkFoJNyDyAvB2jG6PDTXyne0LolYMQSB3QFMlwJILidJEXMC0ziZ2+yFPK0stlg7vUQM5lvCoY3hYtqfVfog62N/Rxk2qcOqrI01ah8JGwCqpZTtM7envjpjGqRyyna5fUrSpk2LFkRyjSynSY0yZuLWgj2xZ3CjWNLKhGPdnKoEKiVSrPjYoCAakGAWtaeZBrnN06uUr1KOt1amShgkbH8jM++Lc7Kq78OohVCzTW48O24AEfFtM/bJ9TCrFyNpIV+0WepZavlsshLlKy1azVBfxMLEkTJBZj08PnhK4tkRSzVSkGDCmxVWHNZsZHURjXGuIGtmatQ2LuYG2kCyiOWlQBHljrx8H6wXIgVVSoPRkB/OR7YlkdyKwVItThXDU4hw+h36g1FRtJ6ajdgNpIA/HbFb57hWaqVnoLLd2+kxYA3CaukgG5tfli0eE5taWXy+kEaKFMPIsRpHiHlqJH/nALIZ9JzFXU9NnrEtqg0yUdhqBgEatSgJcjTYkGBsmo2bAuUqK/zeYcKKT2NMwfM/lb95648f2sn+EvzOLJ4l2Jo5irrqd6FNtVOAZNwGDKT15TffCl/swzH9K//wBcNDlJDT4p0gUKR0jY6iTY38Pl03j3wWyfBzWpGCFKSTItHh36ESxPkOu7dk+ylNkpCos6Kary3nU0+9vTAqnkW73M06DGnT8Ignw6mMxESLTt0xOhLBeT7Oh6D61ggakPOxuDG97Gf3Y1n8gqZdGUFe8+9eAZhS25sDeLxhxyXDRSoOKyh3YBBBMETcm+5Yi+BPbDMo7JQ1DWrIaij7A0ddrA43wW1ysb4y+WtgFOEVqS/WFKkagE56xLXUR8MX5QGHPHfLdpDcVpkKQCAZk8jqPwgmARfysMSKOTSrSLq7CpcLpPhgItt4Cgm56sBfAfiFIzEiooGrVEGLjltcYV6dBW1YwcMSiKi1C6NpYgWOoA9bW6TgnW4DlKVX6wQAC0sWuqroYaoPMuVIN5Igc8K/CeDklJV3hgzKoMG0iGn4jZdNje1pIk8S4q+Y4bWmQUYakgCAGBUxGwUmx8zhVaY+nH6hbN5ZKiwV0tBZTABOwDOZJMkqAL8gLycDuM8WQZX6tqTQ7EOQ1xpIIMgwASIg7zglwCiHWjUUo3hWm94JgAj0gk3m3Q2GFztHw6mVy9PKu7q1Q06rOP+cxW8wCRB0z+ofcKKk1L20WlmlHH8N9d/Y4doOINXbLS2iqFVXZNWiFICEXuwF7H92GTiOWQ1BTeCwkO7qCamlCY1tGqpt4iYBjlgHwzsu1LiQoVf0qBC4ZJA0hTpP6ulgBe0iLzib9JGYWnpVUIeoWNV2DXAPgRCbBPtHTud9sW+G730cyyqqS2wt2copTyQWlUUVatdkeADIK+HzZQqsfVj1wYyQhO6ZRKMQSdJ1CJk7mT5x+OEqhxepUAqU6Kh6jg0gV0p4E0lVMwSBIAn8cNfEaqU8oXALZqiqGuF2LQZE7EzqJO8CNgox0XGoxl2ctTuUo2kDaHCsvTzDopgUP0hW9xClQTE2JUb8zjhlKVSrxApW1A5hQkF1JFMqSWWJCqADAPM32OFLJdqKorVKjw3fCHEcgREdIt/V8NuTc/WVqZeoWRqfjZoLEBvhBIOkEmYtsb7YhyjCXJ9ePodahLJHiuwpxvh1Khlmy+XdvAsKHM962kswGkLsCBI3LfNf7G9rs0EGWojvapRghImEWmSqgcyCDE2uBjXb3NFtLKCShMsoMAcufhveRz3OOn0bcPqNUrZqkUFVfCCzFQodWLGAh8VrXG5teQMeRPcEDLicajN/2Mx7b5deKZg1iw7qmyiQRLqVXQBvcgmSBt0xWXF82cyGqNULVHqtI5dQwHIXIj0w8cUFJ5oKxPfqmYrsTpqOzgMQbMqCANOkGI9DjxW+jCj3tGnSqVP0njdiZ00wfFsoX7oXmSSdhisozl9iMZY4fdiJU4vX+rrSkqlxI3YDYE9BjpX41Vq5elQZyaVAkhOXlJ5kXAnYTgr9INRTm3VBC0yQL9IEzzmPlGPf0ecNydZqy5xlUQvdzU0XlpgyATEWM4DTUuLYya48qBPB6AYVzF1pjT5HWGJ/ZRsFuyfagUQRVHeRVWoNbGQQN5M7QLemN8a4AMln1orUZkq0nIEeIakqKoIFmII3jmbDAbs/wBs3mTRSLqST0iLj/UR7E4WV/KMmqvwNHbHKJWV80zNrsARdWWTEROmBaTbbbE/sd2mo5fJUGDjVTqlKgMAgVHsY5gDSZH3SMDs92KrLQIpFT3Q0uJMmpHjEXAKtKyY+HlOFvhmTNGuozFDwsCAKqkL5EdduWFj8SHqlsM/h5KUdBP6Q21501fBNRRq0mbr4ZIkxKhfli0uxbf7jl160VI9dAxRnEVAqPpAA1TA5DcD2Bj2xeHZhVXJ0iH1aEpzB2GkAiJsRf54rF8m2QyKkkKQ7Y5TL1cxSNJQalaoXYoGXVqIuIslrC5HuYWe3NGmrZbuzKmiI8UjQGIWPL4vwwCr50nMGrYk1DUvcEltV+owxdo6K5yolSkvdeAIqaRpAkmxXb4umJzlemWUUnaHzLZpHo5cKyioqJTZTPjBRRFxcyP6tgXm+A1cw9ehRsEpU08bfZqNqJPWO7Pnf1wlcI49mPrlBajyErID4RMK4nYDYD8MXNw2rTRqtYyC600YwYIDEIQdiPHv6DlhlUvwTtw/JE4HkDRy65euylqBJD6ioZYJksRI5zttvjt/fbh/wD1VL9t/wD7YW/paqMMvSKsy+N6bQSJVlBgxuPALHFT4dviaEFJWy48vxfTZ1ZTvuGtNuQJ+WPPDMsCWJuGYtBt5D82OIo4nTmC4Hk1j7g7YJ5nPpSotUJlEXVbn0j1MD3xIIocf7UsOIdw1SMuvhaIsWSSdUSIYj00+WA/A6NShUmtSNQV0KmbtJEgwTPz/diD9VWstVyGNfVqETBJM6Yg3Pija9r4bv7Ty1GahWpVVKY8DLGupdRqbSAigCwOomeVpfhJ1fQVKMb1s55XKvmKkAGjSp025AACPDBM2BEmBbSdpwOoClRp16cmqVGjUFmRBkgSSLyZ5aQcReMdqsxUonWlOnTrkaQi6ToUg8rlZt4pmT0GGDg/C1p5cmsClUoweftI0wD5gwR0PvgPDF+mP3sKzTT5S+yRFq8UZkUJIWkwzDC8DSgAPRvFpA/zEx0JcKZK+uvOrvqYWpTYg3WZkg8xI2Fo9ofBOPUuH5F8wjE5yo3cimT8IEHVp5LpMzcElRjfC833oy9SmO7Jaq1VQYDF9KqY5k6R8vXGlJqNLxs0IRcrfnQW4KiNl6y5QlhSqaUhdf2AZgkAqCYF7xzwicXyz5bNIzM1QsRUOoaSXDeIEcj0PRhglV7UVuG95Sy5Qd4/eElQ0bgCCOl/cdMe+F8RqcRrCpnnptToAkKQEY6v8oGoDTztMeeBKcVHl57NHHNz4/gmV+NHvamYRAe4yVNRN/FUqrE6T91m9vljvR4ieJZR6VMMjArrVhrLSTakZ8MQDcWkx5r3Hu0M1WSkAlJkFNlUABhMiQANjseV+uOWRrZnJhK2XcK1VdQKwTpDMCpDAiZEn0HnhlOWSLoEsUcctkjJ9p+6cUhUZUogqjsiu25EQBKWLAEdTO5xw4xxk1fhgINwLS3UrJk/PELLqlTM1XfSQQ7i5CmodiBvGo6wvlfniBUqQMQm+WvbyXgnFX7+DSKJaNsMnCeFsmYpU2Uk1qauNO4s37gZ9BiN2Y7LnMZmnSLhVqUzVLATCC3OBq1COgn2xZ/9zadWvTguFy6GnM/EpFgTztrB/wA2LRx8ouyEsvCSoTOP8HQZNnk3nT4zBM2DDZif3zMXx24Jm1ynCKrgjvazMFEi7SEWBvYS0ep54g/SRxhWrjLU7UsvYgc6hF/2Rb11Yg9i+zjZmqWjwUrk9XOw9hf5YZRjFpRFlKU1ymOI4J31A1aTEVctRCWvqRVnSQd5KnA3s/22rCnVr1GTup0qtzV8IsQeYAPPczEc2LszxMU8zmaXh/Rmkpg2kByR5m4B8wbDFWdo8j3Wcq0FAISqdHoTKj3UqPX3w+STW4k8UYu1JHXjdMnTVMkVlLAnnFQr/wBoX54BueXI3/r54s/jvC++yVKgl6lFKejznK0iy+jbjzAxWDiLdMRnfbLwa6CbU6mqi9Ryw7uUJJMKHdQsnkCGPpbDv2LRMowqx4iNTnqlQQB0AViPmPZDXMnu1UmQswOkn+MnDFQ7ZqNNAKpVylN6hG1MN9lTuwk3NrbHDxpJ+4JLa9i08nmkalINyTOkDcmWIA3JJPnOK47Y9r2rZnulIXL0XClQRLlWuWPqDAG29zh9ytNtCsR3jFAToAGpzcmLAFiZ98VFm3OczrnSKetpK/dAEe7QPmcNJuMKYkEnNtImcd4aBrZFtvY7CBMyb8+XLHvs/wBpMwqPTVgRp0y2okBgR1uByxMzdBFy9VQSxUQviFyRtsP6GBPZrLNrqBlYbXg+dvx/DHMpceizV9gdckTV7uQCCRN4thhpVmWmtNmJAIBnnGwn0xupwCv9c1DL1DTBFwpgjTE7XO9vLDivAppHTQ8diCVAMgjrzi2FbCVlUfRmw0bVJj1P88Oy8Wc5SuLAk0ojn+lBPPy5Yi9oewOZq12qUlWGIGmVWIAE732xIzvB6lDL+MAAsos4N5+WGg/UhZrQxfSYveZDvALFkqW2Eypt/rGKgxdGdpd9wF5F0o39aZHz+HFPfUn+4/7J/hi0/AuL5R87XUWqaFCyFliRy/rpiBx+h9XyIp31VWW09PEbe344mcSzJbNKitKjSHgzz1EEjyAHvgF2x4tOYVYDLTG3Ik3P4aR88JoyREp0TQyrVwzLUdgqeY3J8xznqoOCfEeMJToU6FYGrqZXbVyp6wRB3JgFfScc6NalmiNTMpWmVFMrYE/E+oW+EwJi8YE5Dh9XO5phThiDqALaZQNYLPlEYspNKo+f1iOKbuXgn9qax+uU4gAKoUWsNTDbl18scOGcSJqV1cs4KtHODJg33vB54l9paBPFagJZgviBYQY0gj5Ft/LHGmiqKhAA0yD6xJ/HBW3yFelS/dkbjPC3AoBlhqiqE28Q5G3mRE4JcRNTK5lNPhpoFKifjC2vGwiB+N8es7nQ+fQxNPKUwY/9sFoHl3jAe2F/jXG2rvrJGwAA5KNh/XXEJO478loqmq8BCnWXN56kzodLuquqblZuR5hfywb4WKFA10FPv6rVe6QgiwDGBTAlmLWlrDYCb4UeBcQ7nMU6skaDNukEEe4JHvh/4rWp0ss+Z0lMwy6Vi0d5EW5OFJvvEi2DiS6rRskn3exCzVMPW8I0KzREkwJjmZPzww5nhiaCUJNGkVmSQTTKKSAYsWdiPLV5YXMpUiohEWPPb3wS4rxQFFpqQwPjY+ZEKPa5jzGHi0kxZ3KSO+W7OVHyTZmnp0AsraviAUSY/wBPvhZqkk4sPsPXNXhedoTB1BhPRlAP/wCs4ReE5Pv8xSp/4lRE/acD9+JSj00OpN2hx7B50JUes5VVoZcKTIFjVDTfczqH7I3OHDjfatcvQLo2pnhqUHqBDH9Xy3M+sVtw3NUzmnRhFKuzJ106nlD6BguLTPBUq5elTKBmCKkHcqAB05b+2OrG/TRy5UlK2UpmKxZ2ZiSzEkk8yTJPzvhh4D24q5Kg1MUwdQY032hjYk7hwDeLGw5Yb+K/Q2saqFe9/DUW0+TC49wcIHHKWjL0UIAZGbV1k3g+htiEuUNl1KORUM30YZYVXrM9SIYMzN0CsWZjPLc+uE7jmfFXN1aiyVaqzLP3dXh//GMMfYzi1KjlcyHZFJudTeJgEOlFXchqkSegvhb4LTU11LMoC3k9eX439sCUvQkaK9TYz9n+0gLLSqWZkQKTsdCmnB8yqrHpHTHHtzwMK5zFMeBo1gciftehO/n64VeI1VLxTJKIAqk2Jjdo5amlo5SByxPznavMVaQpM1o0sQPEyjkT+fXnN8HmuPFm4NS5Iigbe2IUwcEO7ZaaMy+FtiD+fTGcdyIp1fAdSMiMGFwSaaloPk+oRyjCS2rKFuZbN5hqQZBTPgDL4tO6yAZ2G2K57O5GsczUUUtdZfjVokQ41bkDe3ucWN2cWkctTLMxmmkRIg6B7EzhR4NmGp8Zr6QDL1VOreA88vteEDFMi9JHG9tD1QyTAf8ADgeREfniYEJtt5ziBQzlZl+xBndXBjzHXHfLs4AllLCZ8Nj0i82tjmLnHPZdqqqBoYBgQSYtcGCJ/LHvIZV6bkjQEJMLqa0mekT/ABxGp06lMANWECQJpGDMxBnl0wRy6uBdlN7WI/DGMbHeSfEsSfsnb1nAHPdnSaVQGozT4hKj41uJMm3I+RwcqMVEkgD3xzrsHptpbUSpiN50mN8BOg0JPZ7txWp6MqDppVXYCoCda6pjSZgHUReDvgf/AG7n/wDrcz/8jfxwFvTKNBmmwMHcEEGD0uME/r4+43zX+OOl9kouht7O9mWpUyGWmzEyDF/IXFsVzxwlsxVdoEu0AbRPLyjFk/21STLu6yrlWAXxWOwNzG0GcVfnql8RQ4azJTJ5ZVN69dNRH3VIOmfYzHXEDspSqGs5pFgVpMxKsAQLXk2xG41xI5iqHYQ2kA9CRNx0Hlhg+j9gneOWK6mSnI6QxY+3hxSU968CxjrZNqUamYzHgL1dCBaZqgBj4dUFjLaTY+ImCTFsCcuTRQGoJ01FLjfZ11eswRhpzSmnWr1g9/CoZryTHoPsgek4VOM5kBHDEkki1vi+Ik22uMKsl6GeOr/BN4R2X76l3xrqgqAswRSSBriDcAEtsL8jhW4hT01GpzZGKzETBNz54syjl1pUKVFL6UU1G61CskD9VSSB1MnpFacZP+8Vf/cb/uOK5IqMVRHHJykzXDCBWpnTrAceHqJ298MfbvP66qoGkRrMGxJ2Pyn54C9n8uTVD8qZBP4/wwO2wsZNRr3HcU5X7EvL5FqpIT7Cl2PIACST7CfnjgtI7bTv6Yb+Cui0kWABVVQ8AktMbEnwk2EwRc2vhf4/l2WswhVV2ZgFOwLGPQeWBSqxr3Qd+j/OANmk5NRt7NHzhz8zgd2HqIteo1QAhaLlZ5NAAI84m+IHBOKDL1C2ktKlbHqQffbHrgJAZ2YwAhEXv5W8gcNFrSYkk9m+A5Z3rJpF08ZPIBbmfy9wOYxdHFVqjKqcpUSnWVRpZoIm2oHUrC6zythG7EZugKEVCKRYnUzGzAExflA+zzi1ziwMqVq0aLKDpZAQTzBURI5GMWgqh32QyO59dAzhfayrApZhqb1ftNSHhnnMEg+ZEDyxWnEuGV8xBFMKJNmdZJPliBxnMt9areJgO9e0mB4zhrrVHkFdNjeT/LHLKcmqk7OrjBO4qhDoUmbUAJhZPkARjrw3JtVcqkTE3MW/o4l8HcJmmDCx1Kfn/LHjhqmlmgp6lPnt+7CDEXM8NZKvdNAYkDe19r++N1eHlKopkiTF5tfa+CfH6LfXFHXRH5fmDjx2gpMuYUmAWAI+fP3xjBrKcJL0gkIViPiN/P4euAWa4DV1uEBZENiDbzgmJNoPphpymSzSshKqUEggMIiOfp1xP4VwZ6WWcVCss8rpINo/OZthJzpWh8cOUqZL7HcUC0qUwzIgR1m4IsPQ2BB5g4VcnmlTi9RmOkGrV62ktHn5Y6Veyeaps2ZQgAjUhVhPIgFfNZ63jAPibsMxqa1Q6ajRYBmAa39byOWOj4inCvJL4fGT9i0GzFixqIVsBGqQT1kT+Axxp5yF1Grb7ugyDMdY5HEReG52pS+Cm4eCGLKG2sQZkGw6bY50OymdAI7tIP66T89U74iMSlqiqDTNcqS0yUg2Nh8XI455mpolGzVQ6TcBOfqW6+eNv2QzbT4EBN/jXHur2KzTMTpp35a/L354BjS1FIvm6wH+X1/WPTEdc+qAotSsATOoaJPLmDy8xib/AHKzWkKSg/1efpjkew2YjemSDzb+V8awkOtwPK933ne1ahDfCQo1H9aAOu4xA+pZfy+WDGW7H5iovhNMrcfHaxKn8RiD/sxq/do/tt/HG5P3MkvYgdoKL06ba6bUy7AKNRI3JJ8wBAwr1MrNM1Z/5gQDqNJLH28A98GO0/GHrFS0CAYAxDqtGSpL1qM5PmRA+QH4nDgA9b4vbDf2XppTyxNRVkkvJAmIEef/AJx34DQQZDxqGFV23AOwgb+az74LNWpqUXuKTSgsygSTa5HKwwHb0YH1c9lEoM7KjsdkkyWjyNgAd8IeazBqMWPsL2HvJw79tezQGXGYphKaqQrIsgGSIIHUE+4PldEq7euHcODpixmpq0WuaEeZ64rHjg/3msP/AFG/7ji16N0pE/aRWPuoxV/aZR9drxYd43546v5C0jmwP1MLdncqaeXqORBdSR6BTB95OFZzh2yC/wC7heisvyLD92EcHEsnyxotj+aVjJk8yZVdu6KkmOajbfa2B/Gq2upqmZUR5CTb1xqlWdC4mS3PHGu8hfL+OIJlaIrYKZLKui2US17nlfl/W+IORyxq1kpzBdgs9JMYPcczB+sQm7RBPrzxmY4JlimX0nri1OD1n+r5fSbd1TEf6B5YrLjJKqF9z64KcH+kitRpondU2ULEEt9kQJvi2KSXZHLBvSFbP19WYd/vVWb5uThwoioVvRcNtpIP5gHCnWyP2p8yPW9vnh1fjAakxUEHbfboR54lPsrGhXyPZut3yuUf4pMqTub32x2zfAHFcVBTrSamojuyV+KbEfkcNnB8wdQQliVLCZsRPMcoi2GOmxtiNux9FbcZy4evTfu6+pSFbwEKNJtcjmec7Y1xinQraXXvS6sEKqkgAMZJMRIvz6WxZT5zwVCJlQfmBiHwXjT62RiTCs3uI/dhtmsHZfjtIJMkGfhIM+46Y7186lVCUO29iOXmMFch2i1UxqBmLxFyAD+/Enjg1JfliU1oridSAmX4zTdO6kW0qtj4oH/nEVmy9PvDV7sudg8Fo0wNIINpt0GGLNTPliNlsuCCT944VfMH/wAfkD9le1CqiUnIUIDcnzkYbDxuioDGogBmDNjG8dT5Y50+HqblKbetNfzjEDiudpUnpD6vSIa58C+lrb/wxZMhRJftjltBYPJH2Y8R9J5Yhjt+mg/o21DYSIPqeXyODC5WhoYijThf/TToD06Yh8UWklDvFo05MR4F687Y3INA8dvdv0Q/a8/Tpjxlu3g0sKikn7JW032PSBF8MOU4bSZFLUaUkA2RenpjdThWXH/Ipf8Axr/DGMIOV7VVEZJuomQOckkkneZ54L/32X/Db9rE3tDlKFNRpoUtTGx0CN+Yxn9kj/Ay/wCyf4YwT//Z"/>
          <p:cNvSpPr>
            <a:spLocks noChangeAspect="1" noChangeArrowheads="1"/>
          </p:cNvSpPr>
          <p:nvPr/>
        </p:nvSpPr>
        <p:spPr bwMode="auto">
          <a:xfrm>
            <a:off x="673100"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Dolu Çerçeve 10"/>
          <p:cNvSpPr/>
          <p:nvPr/>
        </p:nvSpPr>
        <p:spPr>
          <a:xfrm>
            <a:off x="215900" y="171819"/>
            <a:ext cx="2627907" cy="1152128"/>
          </a:xfrm>
          <a:prstGeom prst="bevel">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rebuchet MS"/>
                <a:ea typeface="+mj-ea"/>
                <a:cs typeface="+mj-cs"/>
              </a:rPr>
              <a:t>SONUÇ</a:t>
            </a:r>
            <a:endParaRPr 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937097359"/>
      </p:ext>
    </p:extLst>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57224" y="620688"/>
            <a:ext cx="7498080" cy="792088"/>
          </a:xfrm>
        </p:spPr>
        <p:txBody>
          <a:bodyPr>
            <a:normAutofit fontScale="90000"/>
          </a:bodyPr>
          <a:lstStyle/>
          <a:p>
            <a:r>
              <a:rPr lang="tr-TR" b="1" dirty="0" smtClean="0">
                <a:solidFill>
                  <a:srgbClr val="FF0000"/>
                </a:solidFill>
              </a:rPr>
              <a:t>Birinci Oturum</a:t>
            </a:r>
            <a:endParaRPr lang="tr-TR" dirty="0">
              <a:solidFill>
                <a:srgbClr val="FF0000"/>
              </a:solidFill>
            </a:endParaRPr>
          </a:p>
        </p:txBody>
      </p:sp>
      <p:sp>
        <p:nvSpPr>
          <p:cNvPr id="3" name="2 İçerik Yer Tutucusu"/>
          <p:cNvSpPr>
            <a:spLocks noGrp="1"/>
          </p:cNvSpPr>
          <p:nvPr>
            <p:ph idx="1"/>
          </p:nvPr>
        </p:nvSpPr>
        <p:spPr>
          <a:xfrm>
            <a:off x="285720" y="1556792"/>
            <a:ext cx="7498080" cy="5029734"/>
          </a:xfrm>
        </p:spPr>
        <p:txBody>
          <a:bodyPr>
            <a:normAutofit fontScale="92500"/>
          </a:bodyPr>
          <a:lstStyle/>
          <a:p>
            <a:r>
              <a:rPr lang="tr-TR" sz="2500" dirty="0" smtClean="0"/>
              <a:t>Türkçe, Sosyal Bilimler, Temel Matematik ve Fen Bilimleri sorularından oluşan Temel Yeterlilik Testi olup sorular  Milli Eğitim Bakanlığının ortak müfredatına dayalı olacaktır. Fakat sorular ezbere dayalı değil muhakeme etme, yorumlama, okuduğunu anlama, çıkarımda bulunma becerilerine yöneliktir.</a:t>
            </a:r>
          </a:p>
          <a:p>
            <a:endParaRPr lang="tr-TR" sz="2500" dirty="0" smtClean="0"/>
          </a:p>
          <a:p>
            <a:r>
              <a:rPr lang="tr-TR" sz="2500" b="1" i="1" dirty="0" smtClean="0">
                <a:solidFill>
                  <a:srgbClr val="FF0000"/>
                </a:solidFill>
              </a:rPr>
              <a:t>Bütün adayların birinci oturuma girmesi zorunludur</a:t>
            </a:r>
            <a:r>
              <a:rPr lang="tr-TR" sz="2500" dirty="0" smtClean="0"/>
              <a:t>.</a:t>
            </a:r>
          </a:p>
          <a:p>
            <a:pPr algn="ctr"/>
            <a:r>
              <a:rPr lang="tr-TR" sz="2500" b="1" dirty="0"/>
              <a:t>Adaylar, sınavın ilgili oturumuna ait Sınava Giriş Belgelerinin renkli veya siyah beyaz çıktılarını sınavda</a:t>
            </a:r>
          </a:p>
          <a:p>
            <a:pPr marL="0" indent="0" algn="ctr">
              <a:buNone/>
            </a:pPr>
            <a:r>
              <a:rPr lang="tr-TR" sz="2500" b="1" dirty="0"/>
              <a:t>yanlarında bulundurmak zorundadır.</a:t>
            </a:r>
            <a:endParaRPr lang="tr-TR" sz="25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71480"/>
            <a:ext cx="8229600" cy="841296"/>
          </a:xfrm>
        </p:spPr>
        <p:txBody>
          <a:bodyPr>
            <a:noAutofit/>
          </a:bodyPr>
          <a:lstStyle/>
          <a:p>
            <a:r>
              <a:rPr lang="tr-TR" sz="3800" b="1" dirty="0" smtClean="0">
                <a:solidFill>
                  <a:srgbClr val="FF0000"/>
                </a:solidFill>
              </a:rPr>
              <a:t>Birinci Oturumda Testlerin Soru Sayıları</a:t>
            </a:r>
            <a:endParaRPr lang="tr-TR" sz="3800" dirty="0">
              <a:solidFill>
                <a:srgbClr val="FF0000"/>
              </a:solidFill>
            </a:endParaRPr>
          </a:p>
        </p:txBody>
      </p:sp>
      <p:pic>
        <p:nvPicPr>
          <p:cNvPr id="1026" name="Picture 2" descr="C:\Users\ATOM\Desktop\Ekran Alıntısı.PNG"/>
          <p:cNvPicPr>
            <a:picLocks noChangeAspect="1" noChangeArrowheads="1"/>
          </p:cNvPicPr>
          <p:nvPr/>
        </p:nvPicPr>
        <p:blipFill>
          <a:blip r:embed="rId2"/>
          <a:srcRect/>
          <a:stretch>
            <a:fillRect/>
          </a:stretch>
        </p:blipFill>
        <p:spPr bwMode="auto">
          <a:xfrm>
            <a:off x="467544" y="1928802"/>
            <a:ext cx="7920880" cy="40862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200" b="1" dirty="0" smtClean="0">
                <a:solidFill>
                  <a:srgbClr val="FF0000"/>
                </a:solidFill>
              </a:rPr>
              <a:t>Temel Yeterlilik Testi Puanının Değerlendirilmesi</a:t>
            </a:r>
            <a:endParaRPr lang="tr-TR" sz="3200" dirty="0">
              <a:solidFill>
                <a:srgbClr val="FF0000"/>
              </a:solidFill>
            </a:endParaRPr>
          </a:p>
        </p:txBody>
      </p:sp>
      <p:sp>
        <p:nvSpPr>
          <p:cNvPr id="3" name="2 İçerik Yer Tutucusu"/>
          <p:cNvSpPr>
            <a:spLocks noGrp="1"/>
          </p:cNvSpPr>
          <p:nvPr>
            <p:ph idx="1"/>
          </p:nvPr>
        </p:nvSpPr>
        <p:spPr>
          <a:xfrm>
            <a:off x="467544" y="1988840"/>
            <a:ext cx="8003232" cy="3975720"/>
          </a:xfrm>
        </p:spPr>
        <p:txBody>
          <a:bodyPr>
            <a:normAutofit fontScale="92500" lnSpcReduction="10000"/>
          </a:bodyPr>
          <a:lstStyle/>
          <a:p>
            <a:r>
              <a:rPr lang="tr-TR" b="1" dirty="0" smtClean="0">
                <a:solidFill>
                  <a:srgbClr val="FF0000"/>
                </a:solidFill>
              </a:rPr>
              <a:t>Meslek yüksekokullarında </a:t>
            </a:r>
            <a:r>
              <a:rPr lang="tr-TR" dirty="0" smtClean="0"/>
              <a:t>bir program tercih edebilmek için TYT puanının </a:t>
            </a:r>
            <a:r>
              <a:rPr lang="tr-TR" b="1" dirty="0" smtClean="0">
                <a:solidFill>
                  <a:srgbClr val="FF0000"/>
                </a:solidFill>
              </a:rPr>
              <a:t>en az 150 </a:t>
            </a:r>
            <a:r>
              <a:rPr lang="tr-TR" dirty="0" smtClean="0"/>
              <a:t>ve üzeri olması gerekir. </a:t>
            </a:r>
            <a:r>
              <a:rPr lang="tr-TR" dirty="0" smtClean="0"/>
              <a:t>(TYT puanı 150’nin altında ise AYT ve YDT puanı da hesaplanmaz)</a:t>
            </a:r>
            <a:endParaRPr lang="tr-TR" dirty="0"/>
          </a:p>
          <a:p>
            <a:r>
              <a:rPr lang="tr-TR" dirty="0" err="1" smtClean="0"/>
              <a:t>TYT’nin</a:t>
            </a:r>
            <a:r>
              <a:rPr lang="tr-TR" dirty="0" smtClean="0"/>
              <a:t> ikinci sınava etkisi </a:t>
            </a:r>
            <a:r>
              <a:rPr lang="tr-TR" b="1" dirty="0" smtClean="0">
                <a:solidFill>
                  <a:srgbClr val="FF0000"/>
                </a:solidFill>
              </a:rPr>
              <a:t>%40 </a:t>
            </a:r>
            <a:r>
              <a:rPr lang="tr-TR" dirty="0" smtClean="0"/>
              <a:t>düzeyindedir.</a:t>
            </a:r>
          </a:p>
          <a:p>
            <a:r>
              <a:rPr lang="tr-TR" dirty="0" smtClean="0"/>
              <a:t>Bir puan oluşacak </a:t>
            </a:r>
            <a:r>
              <a:rPr lang="tr-TR" b="1" dirty="0" smtClean="0">
                <a:solidFill>
                  <a:srgbClr val="FF0000"/>
                </a:solidFill>
              </a:rPr>
              <a:t>(TYT puanı)</a:t>
            </a:r>
          </a:p>
          <a:p>
            <a:r>
              <a:rPr lang="tr-TR" dirty="0" smtClean="0"/>
              <a:t>TYT puanında elde edilen </a:t>
            </a:r>
            <a:r>
              <a:rPr lang="tr-TR" b="1" dirty="0" smtClean="0">
                <a:solidFill>
                  <a:srgbClr val="FF0000"/>
                </a:solidFill>
              </a:rPr>
              <a:t>200 ve üzeri puan</a:t>
            </a:r>
            <a:r>
              <a:rPr lang="tr-TR" dirty="0" smtClean="0"/>
              <a:t>, takip eden ikinci yılda da kullanılabilir.( Her yıl değişen soruların kolay ya da zor olmasıyla yaşanacak hak kaybı, eski puanının başarı puanına denk gelen yeni puana dönüştürülmesiyle önlenecektir.)</a:t>
            </a:r>
          </a:p>
          <a:p>
            <a:pPr marL="0" indent="0">
              <a:buNone/>
            </a:pPr>
            <a:endParaRPr lang="tr-TR" dirty="0" smtClean="0"/>
          </a:p>
          <a:p>
            <a:endParaRPr lang="tr-TR" dirty="0" smtClean="0"/>
          </a:p>
          <a:p>
            <a:endParaRPr lang="tr-T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704088"/>
            <a:ext cx="7859216" cy="636680"/>
          </a:xfrm>
        </p:spPr>
        <p:txBody>
          <a:bodyPr>
            <a:normAutofit fontScale="90000"/>
          </a:bodyPr>
          <a:lstStyle/>
          <a:p>
            <a:r>
              <a:rPr lang="tr-TR" b="1" dirty="0" smtClean="0">
                <a:solidFill>
                  <a:srgbClr val="FF0000"/>
                </a:solidFill>
              </a:rPr>
              <a:t>İkinci Oturumun Uygulanması</a:t>
            </a:r>
            <a:endParaRPr lang="tr-TR" dirty="0">
              <a:solidFill>
                <a:srgbClr val="FF0000"/>
              </a:solidFill>
            </a:endParaRPr>
          </a:p>
        </p:txBody>
      </p:sp>
      <p:sp>
        <p:nvSpPr>
          <p:cNvPr id="3" name="2 İçerik Yer Tutucusu"/>
          <p:cNvSpPr>
            <a:spLocks noGrp="1"/>
          </p:cNvSpPr>
          <p:nvPr>
            <p:ph idx="1"/>
          </p:nvPr>
        </p:nvSpPr>
        <p:spPr/>
        <p:txBody>
          <a:bodyPr>
            <a:normAutofit/>
          </a:bodyPr>
          <a:lstStyle/>
          <a:p>
            <a:pPr marL="0" indent="0">
              <a:buNone/>
            </a:pPr>
            <a:r>
              <a:rPr lang="tr-TR" sz="2400" dirty="0" smtClean="0"/>
              <a:t>     </a:t>
            </a:r>
            <a:r>
              <a:rPr lang="tr-TR" sz="3200" dirty="0" smtClean="0"/>
              <a:t>Pazar günü gerçekleştirilecek olan ikinci oturumda, </a:t>
            </a:r>
          </a:p>
          <a:p>
            <a:r>
              <a:rPr lang="tr-TR" sz="3200" dirty="0" smtClean="0"/>
              <a:t>160 </a:t>
            </a:r>
            <a:r>
              <a:rPr lang="tr-TR" sz="3200" dirty="0" smtClean="0"/>
              <a:t>soru için </a:t>
            </a:r>
            <a:r>
              <a:rPr lang="tr-TR" sz="3200" dirty="0" smtClean="0">
                <a:solidFill>
                  <a:srgbClr val="FF0000"/>
                </a:solidFill>
              </a:rPr>
              <a:t>180 dakika </a:t>
            </a:r>
            <a:r>
              <a:rPr lang="tr-TR" sz="3200" dirty="0" smtClean="0"/>
              <a:t>süre vardır.</a:t>
            </a:r>
          </a:p>
          <a:p>
            <a:pPr marL="0" indent="0" algn="ctr">
              <a:buNone/>
            </a:pPr>
            <a:r>
              <a:rPr lang="tr-TR" sz="3200" dirty="0" smtClean="0"/>
              <a:t>(Lise müfredatı esas alınacaktır)</a:t>
            </a:r>
            <a:endParaRPr lang="tr-TR"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04560"/>
            <a:ext cx="7776864" cy="5848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4752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548680"/>
            <a:ext cx="7254548" cy="792088"/>
          </a:xfrm>
        </p:spPr>
        <p:txBody>
          <a:bodyPr>
            <a:normAutofit/>
          </a:bodyPr>
          <a:lstStyle/>
          <a:p>
            <a:r>
              <a:rPr lang="tr-TR" sz="2800" b="1" dirty="0" smtClean="0">
                <a:solidFill>
                  <a:srgbClr val="FF0000"/>
                </a:solidFill>
              </a:rPr>
              <a:t>İkinci Oturumda Testlerin Ağırlıkları</a:t>
            </a:r>
            <a:endParaRPr lang="tr-TR" sz="2800" dirty="0">
              <a:solidFill>
                <a:srgbClr val="FF0000"/>
              </a:solidFill>
            </a:endParaRPr>
          </a:p>
        </p:txBody>
      </p:sp>
      <p:sp>
        <p:nvSpPr>
          <p:cNvPr id="3" name="2 İçerik Yer Tutucusu"/>
          <p:cNvSpPr>
            <a:spLocks noGrp="1"/>
          </p:cNvSpPr>
          <p:nvPr>
            <p:ph idx="1"/>
          </p:nvPr>
        </p:nvSpPr>
        <p:spPr>
          <a:xfrm>
            <a:off x="611560" y="1935480"/>
            <a:ext cx="8280920" cy="4389120"/>
          </a:xfrm>
        </p:spPr>
        <p:txBody>
          <a:bodyPr>
            <a:normAutofit/>
          </a:bodyPr>
          <a:lstStyle/>
          <a:p>
            <a:r>
              <a:rPr lang="tr-TR" sz="2000" dirty="0" smtClean="0"/>
              <a:t>İkinci Oturumda uygulanacak testlerin ağırlıkları puan türüne göre aşağıdaki gibi olacaktır.</a:t>
            </a:r>
          </a:p>
          <a:p>
            <a:endParaRPr lang="tr-TR" sz="2000" dirty="0" smtClean="0"/>
          </a:p>
          <a:p>
            <a:r>
              <a:rPr lang="tr-TR" sz="2000" dirty="0" smtClean="0"/>
              <a:t>Tercih edilecek puan türüne göre:</a:t>
            </a:r>
          </a:p>
          <a:p>
            <a:r>
              <a:rPr lang="tr-TR" sz="2000" b="1" dirty="0" smtClean="0">
                <a:solidFill>
                  <a:srgbClr val="FF0000"/>
                </a:solidFill>
              </a:rPr>
              <a:t>Sözel puanda</a:t>
            </a:r>
            <a:r>
              <a:rPr lang="tr-TR" sz="2000" dirty="0" smtClean="0"/>
              <a:t>; Türk Dili ve Edebiyatı-Coğrafya-1 testinin ağırlığı </a:t>
            </a:r>
            <a:r>
              <a:rPr lang="tr-TR" sz="2000" dirty="0" smtClean="0">
                <a:solidFill>
                  <a:srgbClr val="FF0000"/>
                </a:solidFill>
              </a:rPr>
              <a:t>%50,           		   </a:t>
            </a:r>
            <a:r>
              <a:rPr lang="tr-TR" sz="2000" dirty="0" smtClean="0"/>
              <a:t>Sosyal Bilimler testinin ağırlığı </a:t>
            </a:r>
            <a:r>
              <a:rPr lang="tr-TR" sz="2000" dirty="0" smtClean="0">
                <a:solidFill>
                  <a:srgbClr val="FF0000"/>
                </a:solidFill>
              </a:rPr>
              <a:t>%50’</a:t>
            </a:r>
            <a:r>
              <a:rPr lang="tr-TR" sz="2000" dirty="0" smtClean="0"/>
              <a:t>dir.</a:t>
            </a:r>
          </a:p>
          <a:p>
            <a:r>
              <a:rPr lang="tr-TR" sz="2000" b="1" dirty="0" smtClean="0">
                <a:solidFill>
                  <a:srgbClr val="FF0000"/>
                </a:solidFill>
              </a:rPr>
              <a:t>Sayısal Puanda</a:t>
            </a:r>
            <a:r>
              <a:rPr lang="tr-TR" sz="2000" b="1" dirty="0" smtClean="0"/>
              <a:t>; </a:t>
            </a:r>
            <a:r>
              <a:rPr lang="tr-TR" sz="2000" dirty="0" smtClean="0"/>
              <a:t>Matematik testinin ağırlığı </a:t>
            </a:r>
            <a:r>
              <a:rPr lang="tr-TR" sz="2000" dirty="0" smtClean="0">
                <a:solidFill>
                  <a:srgbClr val="FF0000"/>
                </a:solidFill>
              </a:rPr>
              <a:t>%50</a:t>
            </a:r>
            <a:r>
              <a:rPr lang="tr-TR" sz="2000" dirty="0" smtClean="0"/>
              <a:t>, </a:t>
            </a:r>
          </a:p>
          <a:p>
            <a:pPr lvl="7"/>
            <a:r>
              <a:rPr lang="tr-TR" sz="2000" dirty="0" smtClean="0"/>
              <a:t>Fen Bilimleri testinin ağırlığı </a:t>
            </a:r>
            <a:r>
              <a:rPr lang="tr-TR" sz="2000" dirty="0" smtClean="0">
                <a:solidFill>
                  <a:srgbClr val="FF0000"/>
                </a:solidFill>
              </a:rPr>
              <a:t>%50</a:t>
            </a:r>
            <a:r>
              <a:rPr lang="tr-TR" sz="2000" dirty="0" smtClean="0"/>
              <a:t>’dir.</a:t>
            </a:r>
          </a:p>
          <a:p>
            <a:r>
              <a:rPr lang="tr-TR" sz="2000" b="1" dirty="0" smtClean="0">
                <a:solidFill>
                  <a:srgbClr val="FF0000"/>
                </a:solidFill>
              </a:rPr>
              <a:t>Eşit Ağırlık Puanda</a:t>
            </a:r>
            <a:r>
              <a:rPr lang="tr-TR" sz="2000" dirty="0" smtClean="0"/>
              <a:t>; Türk Dili ve Edebiyatı-Coğrafya-1 testinin ağırlığı </a:t>
            </a:r>
            <a:r>
              <a:rPr lang="tr-TR" sz="2000" dirty="0" smtClean="0">
                <a:solidFill>
                  <a:srgbClr val="FF0000"/>
                </a:solidFill>
              </a:rPr>
              <a:t>%50</a:t>
            </a:r>
            <a:r>
              <a:rPr lang="tr-TR" sz="2000" dirty="0" smtClean="0"/>
              <a:t>,</a:t>
            </a:r>
          </a:p>
          <a:p>
            <a:pPr marL="0" indent="0">
              <a:buNone/>
            </a:pPr>
            <a:r>
              <a:rPr lang="tr-TR" sz="2000" dirty="0" smtClean="0"/>
              <a:t>                                            Matematik testinin ağırlığı </a:t>
            </a:r>
            <a:r>
              <a:rPr lang="tr-TR" sz="2000" dirty="0" smtClean="0">
                <a:solidFill>
                  <a:srgbClr val="FF0000"/>
                </a:solidFill>
              </a:rPr>
              <a:t>%50</a:t>
            </a:r>
            <a:r>
              <a:rPr lang="tr-TR" sz="2000" dirty="0" smtClean="0"/>
              <a:t>’dir.</a:t>
            </a:r>
            <a:endParaRPr lang="tr-TR"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Özel 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is Teması">
  <a:themeElements>
    <a:clrScheme name="Özel 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is Teması">
  <a:themeElements>
    <a:clrScheme name="Özel 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614</TotalTime>
  <Words>2003</Words>
  <Application>Microsoft Office PowerPoint</Application>
  <PresentationFormat>Ekran Gösterisi (4:3)</PresentationFormat>
  <Paragraphs>386</Paragraphs>
  <Slides>35</Slides>
  <Notes>1</Notes>
  <HiddenSlides>0</HiddenSlides>
  <MMClips>0</MMClips>
  <ScaleCrop>false</ScaleCrop>
  <HeadingPairs>
    <vt:vector size="4" baseType="variant">
      <vt:variant>
        <vt:lpstr>Tema</vt:lpstr>
      </vt:variant>
      <vt:variant>
        <vt:i4>4</vt:i4>
      </vt:variant>
      <vt:variant>
        <vt:lpstr>Slayt Başlıkları</vt:lpstr>
      </vt:variant>
      <vt:variant>
        <vt:i4>35</vt:i4>
      </vt:variant>
    </vt:vector>
  </HeadingPairs>
  <TitlesOfParts>
    <vt:vector size="39" baseType="lpstr">
      <vt:lpstr>Akış</vt:lpstr>
      <vt:lpstr>Ofis Teması</vt:lpstr>
      <vt:lpstr>1_Ofis Teması</vt:lpstr>
      <vt:lpstr>2_Ofis Teması</vt:lpstr>
      <vt:lpstr>Yükseköğretim Kurumları Sınavı</vt:lpstr>
      <vt:lpstr>          </vt:lpstr>
      <vt:lpstr>          </vt:lpstr>
      <vt:lpstr>Birinci Oturum</vt:lpstr>
      <vt:lpstr>Birinci Oturumda Testlerin Soru Sayıları</vt:lpstr>
      <vt:lpstr>Temel Yeterlilik Testi Puanının Değerlendirilmesi</vt:lpstr>
      <vt:lpstr>İkinci Oturumun Uygulanması</vt:lpstr>
      <vt:lpstr>PowerPoint Sunusu</vt:lpstr>
      <vt:lpstr>İkinci Oturumda Testlerin Ağırlıkları</vt:lpstr>
      <vt:lpstr>Yerleştirme</vt:lpstr>
      <vt:lpstr>Yerleştirme</vt:lpstr>
      <vt:lpstr>             </vt:lpstr>
      <vt:lpstr>Özel Yetenekle Öğrenci Alan Programlar</vt:lpstr>
      <vt:lpstr>PowerPoint Sunusu</vt:lpstr>
      <vt:lpstr>PowerPoint Sunusu</vt:lpstr>
      <vt:lpstr>PowerPoint Sunusu</vt:lpstr>
      <vt:lpstr>PowerPoint Sunusu</vt:lpstr>
      <vt:lpstr>Mesleki ve Teknik Ortaöğretim Kurumu Mezunlarının  Ek Puanla Yerleşebilecekleri Ön Lisans Programları </vt:lpstr>
      <vt:lpstr>Mesleki ve Teknik Ortaöğretim Kurumu Mezunlarının  Ek Sınavla Yerleşebilecekleri Ön Lisans Programları</vt:lpstr>
      <vt:lpstr>Mesleki ve Teknik Ortaöğretim Kurumu Mezunlarının  Ek Puanla Yerleşebilecekleri Ön Lisans Programları</vt:lpstr>
      <vt:lpstr>Teknoloji Fakültesi Lisans Programları </vt:lpstr>
      <vt:lpstr>Teknoloji Fakültesi Lisans Programları</vt:lpstr>
      <vt:lpstr>Teknoloji Fakültesi Lisans Programları</vt:lpstr>
      <vt:lpstr>Teknoloji Fakültesi Lisans Programları</vt:lpstr>
      <vt:lpstr>TERCİH İLE İLGİLİ BİLGİLER</vt:lpstr>
      <vt:lpstr>TERCİH İLE İLGİLİ BİLGİLER</vt:lpstr>
      <vt:lpstr>TERCİH İLE İLGİLİ BİLGİLER</vt:lpstr>
      <vt:lpstr>Tercihlerinizi son olarak şu açılardan bir kez daha kontrol ediniz: </vt:lpstr>
      <vt:lpstr>Okul birincileri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Yükseköğretim Kurumları Sınavı</dc:title>
  <dc:creator>ATOM</dc:creator>
  <cp:lastModifiedBy>MEB</cp:lastModifiedBy>
  <cp:revision>117</cp:revision>
  <dcterms:created xsi:type="dcterms:W3CDTF">2017-10-13T08:18:30Z</dcterms:created>
  <dcterms:modified xsi:type="dcterms:W3CDTF">2020-02-21T09:08:28Z</dcterms:modified>
</cp:coreProperties>
</file>